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</p:sldMasterIdLst>
  <p:notesMasterIdLst>
    <p:notesMasterId r:id="rId16"/>
  </p:notesMasterIdLst>
  <p:sldIdLst>
    <p:sldId id="285" r:id="rId2"/>
    <p:sldId id="257" r:id="rId3"/>
    <p:sldId id="258" r:id="rId4"/>
    <p:sldId id="259" r:id="rId5"/>
    <p:sldId id="283" r:id="rId6"/>
    <p:sldId id="278" r:id="rId7"/>
    <p:sldId id="284" r:id="rId8"/>
    <p:sldId id="282" r:id="rId9"/>
    <p:sldId id="286" r:id="rId10"/>
    <p:sldId id="267" r:id="rId11"/>
    <p:sldId id="287" r:id="rId12"/>
    <p:sldId id="279" r:id="rId13"/>
    <p:sldId id="281" r:id="rId14"/>
    <p:sldId id="270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1A50"/>
    <a:srgbClr val="4472C4"/>
    <a:srgbClr val="D8D4D1"/>
    <a:srgbClr val="D9D5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89" autoAdjust="0"/>
    <p:restoredTop sz="94648"/>
  </p:normalViewPr>
  <p:slideViewPr>
    <p:cSldViewPr snapToGrid="0">
      <p:cViewPr varScale="1">
        <p:scale>
          <a:sx n="39" d="100"/>
          <a:sy n="39" d="100"/>
        </p:scale>
        <p:origin x="811" y="8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321237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802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200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23826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6714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24755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38296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7AECA-08DF-4290-FBC9-5AC50A064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47FD27-8206-3C01-7340-DE0A329B81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DA443F-80AD-9B6C-EE41-3E231BF2C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26409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554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013B1-6057-F247-A569-951C69C13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DDB8B4-41B6-2045-B9D6-2273DF2EB3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92E7E-95F6-3F44-A14A-271B75F4F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FA0C-A821-354A-A560-142980C68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33C85-A49B-DB43-A6C7-8D96A204D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C1EE3-57D9-EC4A-A7D2-A3D3E7590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460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83EFF-7665-CA4A-AF40-0DF88BF6D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3D9F6-05DA-4040-9089-5C5BDC4E1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2925A6-3F34-0648-8F1D-F0D6EBFB4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FA0C-A821-354A-A560-142980C68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55873-6A65-8941-9C86-C49FF1BB6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3C58A-C972-624C-A008-219FC3F37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18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B7E5D-6A87-6342-9ADC-D3F51301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9DB5A-E100-EF41-8FD3-792FE562C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1B6D5-19BD-1147-A4D7-4E7B8D340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FA0C-A821-354A-A560-142980C68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63B0A-E545-A64E-8D30-A1083CFE0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B7939-3035-6849-8CC1-FC8FB8E71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31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F07D9-E437-8942-88C9-DCD61718B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8BA23-B211-BB42-84EB-C8315ECDBE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4F6131-1075-3443-B702-F2B4DD832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9F5BC9-50C0-4442-BA24-9C0ED737A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FA0C-A821-354A-A560-142980C68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EE901-EC5E-114C-9A52-3B7902BB5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AAD7CD-D387-8F4D-A35F-6ACE41B03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39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57852-E7AE-734D-A561-2C5C78C01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B21D23-67C5-BD49-AF63-5EDCB07D3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B15C73-840E-8D46-BC8C-B782E5A95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95367F-61D5-FC41-8641-A4EE9F02D4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7187F1-E622-124A-896E-C018C3B45B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9C8E3B-2630-A64C-A597-A803BC4AC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FA0C-A821-354A-A560-142980C68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294301-4092-7B48-9186-ECB6D4E61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E1F494-85A4-7344-9E2E-0E50781C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027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C9ACF-21D2-CB47-8D78-8CA39A191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1EB0D2-AA6E-3848-A572-0330A4645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FA0C-A821-354A-A560-142980C68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121885-C696-DB4E-B69F-BBB48A678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2FE3-C66D-DE45-94E4-A4782BD3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705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890F87-D201-7C4F-9321-FF7A5387E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FA0C-A821-354A-A560-142980C68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B64991-7F6A-DD45-B7C0-1820C1173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E05F10-55E6-504D-BCC1-4777E08FA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379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0062C-12D7-B14A-B290-A3375893C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96390-E31E-7E40-AA5B-595E1E980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03EBA-EE2E-D447-9FFB-FA3DFBEC8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240CBA-C1EB-F94D-B9F0-F22D3F5BF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FA0C-A821-354A-A560-142980C68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A86580-A115-2740-842D-CC1351289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8F216D-293F-024F-936A-FF4163CB5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632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AE352-6855-CD45-8E35-438CDD29D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8EB0E1-29C2-D145-A8A0-5754F8234C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09AE3-5B80-2B48-8398-57EB133BD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3C8E00-CB5C-AB47-B572-1B3C16C25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FA0C-A821-354A-A560-142980C68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7DDEF7-F6BB-5641-B8FE-7E3C52FE4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2AE995-68CA-0E44-8FC1-FBBB72E29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19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426F5-7EA2-2548-80AB-3268BC72B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F1F4FB-F08F-EB4A-91DC-5FAD8E9835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5A53A-1EC1-E146-A51A-9F3A12CA2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FA0C-A821-354A-A560-142980C68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86DD5-DB71-ED4F-A5FA-8E8D1FDC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9A336-94A6-B148-84B1-76036BA8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32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259D08-F1FA-064D-9F69-2757D14921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2E39AC-4564-A34A-B16D-C5E703DD70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149AB-B5CF-7E44-A4E6-62F27021D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FA0C-A821-354A-A560-142980C68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A94A8-9BDB-0D4D-8BFD-7AF8F8DC9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6DF8C-358E-4F4B-9366-E7285665A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691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882216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A3387A-FA82-EF48-B609-10B7FC348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F0E547-62E5-F549-8D03-0818B2973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BF3DA-6394-A748-8DB5-5E799342FD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7FA0C-A821-354A-A560-142980C68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9390B-DB1C-3545-904D-9A427C5DD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241F4-1513-354B-A1CF-532A572013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15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67B8B-AC0F-1F70-2DAC-7281EF284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E18BFF-0CB2-4BBD-594C-0097849D8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">
                <a:extLst>
                  <a:ext uri="{FF2B5EF4-FFF2-40B4-BE49-F238E27FC236}">
                    <a16:creationId xmlns:a16="http://schemas.microsoft.com/office/drawing/2014/main" id="{F3F423E3-0326-AA44-320D-194D9D9A50D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6251" y="2698133"/>
                <a:ext cx="13094754" cy="5465059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18288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88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>
                  <a:spcAft>
                    <a:spcPts val="3000"/>
                  </a:spcAft>
                  <a:defRPr sz="4000" b="1">
                    <a:solidFill>
                      <a:srgbClr val="FFFFFF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br>
                  <a:rPr kumimoji="0" lang="en-US" sz="72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sym typeface="Helvetica Light"/>
                  </a:rPr>
                </a:br>
                <a:endParaRPr kumimoji="0" lang="en-US" sz="7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sym typeface="Helvetica Light"/>
                </a:endParaRPr>
              </a:p>
              <a:p>
                <a:pPr>
                  <a:spcAft>
                    <a:spcPts val="3000"/>
                  </a:spcAft>
                  <a:defRPr sz="4000" b="1">
                    <a:solidFill>
                      <a:srgbClr val="FFFFFF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lang="en-US" sz="7200" b="1" i="1" dirty="0">
                  <a:solidFill>
                    <a:prstClr val="black"/>
                  </a:solidFill>
                  <a:latin typeface="+mn-lt"/>
                  <a:ea typeface="Helvetica"/>
                  <a:cs typeface="Calibri" panose="020F0502020204030204" pitchFamily="34" charset="0"/>
                </a:endParaRPr>
              </a:p>
              <a:p>
                <a:pPr>
                  <a:spcAft>
                    <a:spcPts val="3000"/>
                  </a:spcAft>
                  <a:defRPr sz="4000" b="1">
                    <a:solidFill>
                      <a:srgbClr val="FFFFFF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rPr lang="en-US" sz="8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Helvetica"/>
                    <a:cs typeface="Calibri" panose="020F0502020204030204" pitchFamily="34" charset="0"/>
                  </a:rPr>
                  <a:t>INVESTOMETRIX’S LEVEL I PREP COURSE FOR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8000" b="1" i="0" dirty="0">
                            <a:solidFill>
                              <a:srgbClr val="FFFFFF"/>
                            </a:solidFill>
                            <a:latin typeface="Calibri" panose="020F0502020204030204" pitchFamily="34" charset="0"/>
                            <a:ea typeface="Helvetica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8000" b="1" i="0" dirty="0">
                            <a:solidFill>
                              <a:srgbClr val="FFFFFF"/>
                            </a:solidFill>
                            <a:latin typeface="Calibri" panose="020F0502020204030204" pitchFamily="34" charset="0"/>
                            <a:ea typeface="Helvetica"/>
                            <a:cs typeface="Calibri" panose="020F0502020204030204" pitchFamily="34" charset="0"/>
                          </a:rPr>
                          <m:t>CFA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8000" b="1" i="0" dirty="0">
                            <a:solidFill>
                              <a:srgbClr val="FFFFFF"/>
                            </a:solidFill>
                            <a:latin typeface="Calibri" panose="020F0502020204030204" pitchFamily="34" charset="0"/>
                            <a:ea typeface="Helvetica"/>
                            <a:cs typeface="Calibri" panose="020F0502020204030204" pitchFamily="34" charset="0"/>
                          </a:rPr>
                          <m:t>®</m:t>
                        </m:r>
                      </m:sup>
                    </m:sSup>
                  </m:oMath>
                </a14:m>
                <a:r>
                  <a:rPr lang="en-US" sz="8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Helvetica"/>
                    <a:cs typeface="Calibri" panose="020F0502020204030204" pitchFamily="34" charset="0"/>
                  </a:rPr>
                  <a:t> PROGRAM</a:t>
                </a:r>
                <a:r>
                  <a:rPr lang="sr-Latn-RS" sz="8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Helvetica"/>
                    <a:cs typeface="Calibri" panose="020F0502020204030204" pitchFamily="34" charset="0"/>
                  </a:rPr>
                  <a:t> – 202</a:t>
                </a:r>
                <a:r>
                  <a:rPr lang="en-US" sz="80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Helvetica"/>
                    <a:cs typeface="Calibri" panose="020F0502020204030204" pitchFamily="34" charset="0"/>
                  </a:rPr>
                  <a:t>6/27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sym typeface="Helvetica Light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sym typeface="Helvetica Light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br>
                  <a:rPr kumimoji="0" lang="en-US" sz="7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sym typeface="Helvetica Light"/>
                  </a:rPr>
                </a:br>
                <a:endPara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sym typeface="Helvetica Light"/>
                </a:endParaRPr>
              </a:p>
            </p:txBody>
          </p:sp>
        </mc:Choice>
        <mc:Fallback xmlns="">
          <p:sp>
            <p:nvSpPr>
              <p:cNvPr id="5" name="Title">
                <a:extLst>
                  <a:ext uri="{FF2B5EF4-FFF2-40B4-BE49-F238E27FC236}">
                    <a16:creationId xmlns:a16="http://schemas.microsoft.com/office/drawing/2014/main" id="{F3F423E3-0326-AA44-320D-194D9D9A50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251" y="2698133"/>
                <a:ext cx="13094754" cy="5465059"/>
              </a:xfrm>
              <a:prstGeom prst="rect">
                <a:avLst/>
              </a:prstGeom>
              <a:blipFill>
                <a:blip r:embed="rId3"/>
                <a:stretch>
                  <a:fillRect l="-39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8" descr="A black and white logo&#10;&#10;Description automatically generated">
            <a:extLst>
              <a:ext uri="{FF2B5EF4-FFF2-40B4-BE49-F238E27FC236}">
                <a16:creationId xmlns:a16="http://schemas.microsoft.com/office/drawing/2014/main" id="{B48CD544-98A1-6FB8-880C-3589EE738C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4403" y="1453986"/>
            <a:ext cx="6111397" cy="1476921"/>
          </a:xfr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434E0F-0E24-0682-8E79-8DDC86587F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51" y="638266"/>
            <a:ext cx="2292641" cy="22926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767" y="638267"/>
            <a:ext cx="4943697" cy="229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06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2" name="Rectangle 13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24377904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Businessperson on a computer">
            <a:extLst>
              <a:ext uri="{FF2B5EF4-FFF2-40B4-BE49-F238E27FC236}">
                <a16:creationId xmlns:a16="http://schemas.microsoft.com/office/drawing/2014/main" id="{BEDB19E2-5F03-B84A-C2CB-94738AF3D0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9"/>
          <a:stretch/>
        </p:blipFill>
        <p:spPr>
          <a:xfrm>
            <a:off x="6098" y="0"/>
            <a:ext cx="19339284" cy="13715990"/>
          </a:xfrm>
          <a:prstGeom prst="rect">
            <a:avLst/>
          </a:prstGeom>
        </p:spPr>
      </p:pic>
      <p:sp>
        <p:nvSpPr>
          <p:cNvPr id="143" name="Rectangle 13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50038" y="0"/>
            <a:ext cx="14133956" cy="13716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Title"/>
          <p:cNvSpPr>
            <a:spLocks noGrp="1"/>
          </p:cNvSpPr>
          <p:nvPr>
            <p:ph type="title"/>
          </p:nvPr>
        </p:nvSpPr>
        <p:spPr>
          <a:xfrm>
            <a:off x="16203834" y="1337049"/>
            <a:ext cx="5345126" cy="1668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defTabSz="914400"/>
            <a:br>
              <a:rPr lang="en-US" sz="5000" b="1" i="1" dirty="0">
                <a:solidFill>
                  <a:srgbClr val="031A50"/>
                </a:solidFill>
              </a:rPr>
            </a:br>
            <a:br>
              <a:rPr lang="en-US" sz="5000" b="1" dirty="0">
                <a:solidFill>
                  <a:srgbClr val="031A50"/>
                </a:solidFill>
              </a:rPr>
            </a:br>
            <a:r>
              <a:rPr lang="en-US" sz="6000" b="1" dirty="0">
                <a:solidFill>
                  <a:srgbClr val="031A50"/>
                </a:solidFill>
                <a:latin typeface="+mn-lt"/>
              </a:rPr>
              <a:t>WHAT IS CFA</a:t>
            </a:r>
            <a:r>
              <a:rPr lang="en-US" sz="6000" b="1" baseline="30000" dirty="0">
                <a:solidFill>
                  <a:srgbClr val="031A50"/>
                </a:solidFill>
                <a:latin typeface="+mn-lt"/>
              </a:rPr>
              <a:t>®</a:t>
            </a:r>
            <a:r>
              <a:rPr lang="en-US" sz="6000" b="1" dirty="0">
                <a:solidFill>
                  <a:srgbClr val="031A50"/>
                </a:solidFill>
                <a:latin typeface="+mn-lt"/>
              </a:rPr>
              <a:t>?</a:t>
            </a:r>
            <a:br>
              <a:rPr lang="en-US" sz="5000" b="1" dirty="0">
                <a:solidFill>
                  <a:srgbClr val="031A50"/>
                </a:solidFill>
              </a:rPr>
            </a:br>
            <a:endParaRPr lang="en-US" sz="5000" b="1" dirty="0">
              <a:solidFill>
                <a:srgbClr val="031A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88925" y="3436695"/>
            <a:ext cx="8387910" cy="829818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91440" tIns="45720" rIns="91440" bIns="45720" numCol="1" spcCol="38100" rtlCol="0">
            <a:normAutofit/>
          </a:bodyPr>
          <a:lstStyle/>
          <a:p>
            <a:pPr marL="457200" indent="-457200" algn="just" defTabSz="914400" hangingPunct="1">
              <a:buFont typeface="Arial" panose="020B0604020202020204" pitchFamily="34" charset="0"/>
              <a:buChar char="•"/>
            </a:pPr>
            <a:r>
              <a:rPr lang="en-CA" sz="3400" kern="1200" dirty="0">
                <a:solidFill>
                  <a:srgbClr val="031A50"/>
                </a:solidFill>
              </a:rPr>
              <a:t>The Chartered Financial Analyst Program® is a professional program that provides a strong foundation of the skills and knowledge needed to succeed in today’s competitive world of investing and finance</a:t>
            </a:r>
            <a:r>
              <a:rPr lang="en-CA" sz="3800" kern="1200" dirty="0">
                <a:solidFill>
                  <a:srgbClr val="031A50"/>
                </a:solidFill>
              </a:rPr>
              <a:t>. </a:t>
            </a:r>
          </a:p>
          <a:p>
            <a:pPr indent="-457200" algn="just" defTabSz="914400" hangingPunct="1">
              <a:buFont typeface="Arial" panose="020B0604020202020204" pitchFamily="34" charset="0"/>
              <a:buChar char="•"/>
            </a:pPr>
            <a:endParaRPr lang="en-CA" sz="500" kern="1200" dirty="0">
              <a:solidFill>
                <a:srgbClr val="031A50"/>
              </a:solidFill>
            </a:endParaRPr>
          </a:p>
          <a:p>
            <a:pPr algn="just" defTabSz="914400" hangingPunct="1"/>
            <a:endParaRPr lang="en-CA" sz="38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buFont typeface="Arial" panose="020B0604020202020204" pitchFamily="34" charset="0"/>
              <a:buChar char="•"/>
            </a:pPr>
            <a:r>
              <a:rPr lang="en-CA" sz="3400" kern="1200" dirty="0">
                <a:solidFill>
                  <a:srgbClr val="031A50"/>
                </a:solidFill>
              </a:rPr>
              <a:t>It combines a broad-based curriculum of investment principles with professional conduct requirements. It is administered by the CFA Institute, the global not-for-profit organization of investment professionals. </a:t>
            </a:r>
          </a:p>
          <a:p>
            <a:pPr marL="0" marR="0" indent="-228600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3800" b="0" i="0" u="none" strike="noStrike" kern="1200" cap="none" spc="0" normalizeH="0" baseline="0" dirty="0">
              <a:ln>
                <a:noFill/>
              </a:ln>
              <a:solidFill>
                <a:srgbClr val="031A50"/>
              </a:solidFill>
              <a:effectLst/>
              <a:uFillTx/>
              <a:sym typeface="Helvetica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1" name="Rectangle 16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8" y="0"/>
            <a:ext cx="24377904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Low angle view of modern skyscrapers rising straight up against a dramatic sky">
            <a:extLst>
              <a:ext uri="{FF2B5EF4-FFF2-40B4-BE49-F238E27FC236}">
                <a16:creationId xmlns:a16="http://schemas.microsoft.com/office/drawing/2014/main" id="{6B725627-B039-B012-3E74-54E236928C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3" r="2011"/>
          <a:stretch/>
        </p:blipFill>
        <p:spPr>
          <a:xfrm>
            <a:off x="5013768" y="10"/>
            <a:ext cx="19339284" cy="13715990"/>
          </a:xfrm>
          <a:prstGeom prst="rect">
            <a:avLst/>
          </a:prstGeom>
        </p:spPr>
      </p:pic>
      <p:sp>
        <p:nvSpPr>
          <p:cNvPr id="163" name="Rectangle 16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4780526" cy="13716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2E53DEBA-29C7-8507-1D9F-1ADD495AFCC8}"/>
              </a:ext>
            </a:extLst>
          </p:cNvPr>
          <p:cNvSpPr txBox="1">
            <a:spLocks/>
          </p:cNvSpPr>
          <p:nvPr/>
        </p:nvSpPr>
        <p:spPr>
          <a:xfrm>
            <a:off x="1160629" y="2238537"/>
            <a:ext cx="7644378" cy="1315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400"/>
            <a:br>
              <a:rPr lang="en-US" sz="6000" b="1" i="1" dirty="0">
                <a:solidFill>
                  <a:srgbClr val="031A50"/>
                </a:solidFill>
              </a:rPr>
            </a:br>
            <a:br>
              <a:rPr lang="en-US" sz="6000" b="1" dirty="0">
                <a:solidFill>
                  <a:srgbClr val="031A50"/>
                </a:solidFill>
              </a:rPr>
            </a:br>
            <a:r>
              <a:rPr lang="en-US" sz="6000" b="1" dirty="0">
                <a:solidFill>
                  <a:srgbClr val="031A50"/>
                </a:solidFill>
                <a:latin typeface="+mn-lt"/>
              </a:rPr>
              <a:t>GLOBAL RECOGNITION</a:t>
            </a:r>
          </a:p>
          <a:p>
            <a:pPr algn="ctr" defTabSz="914400"/>
            <a:br>
              <a:rPr lang="en-US" sz="6000" b="1" dirty="0"/>
            </a:br>
            <a:endParaRPr lang="en-US" sz="6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4D1D9E-FBBC-B900-FB94-266C0418F696}"/>
              </a:ext>
            </a:extLst>
          </p:cNvPr>
          <p:cNvSpPr txBox="1"/>
          <p:nvPr/>
        </p:nvSpPr>
        <p:spPr>
          <a:xfrm>
            <a:off x="564266" y="3960405"/>
            <a:ext cx="9686605" cy="620201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91440" tIns="45720" rIns="91440" bIns="45720" numCol="1" spcCol="38100" rtlCol="0">
            <a:normAutofit/>
          </a:bodyPr>
          <a:lstStyle/>
          <a:p>
            <a:pPr marL="457200" indent="-457200" algn="just" defTabSz="914400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3400" kern="1200" dirty="0">
                <a:solidFill>
                  <a:srgbClr val="031A50"/>
                </a:solidFill>
              </a:rPr>
              <a:t>With a six-decade history of maintaining a rigorous focus on globally relevant investment knowledge, it is recognized by the global investment community as the highest educational and professional excellence standard. </a:t>
            </a:r>
          </a:p>
          <a:p>
            <a:pPr marL="228600" indent="-457200" algn="just" defTabSz="914400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CA" sz="34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3400" kern="1200" dirty="0">
                <a:solidFill>
                  <a:srgbClr val="031A50"/>
                </a:solidFill>
              </a:rPr>
              <a:t>Join more than 200,000 finance professionals who have been recognized globally for their commitment to ethics and professionalism.</a:t>
            </a:r>
          </a:p>
          <a:p>
            <a:pPr indent="-228600" algn="l" defTabSz="914400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400" kern="1200" dirty="0">
              <a:solidFill>
                <a:srgbClr val="031A50"/>
              </a:solidFill>
            </a:endParaRPr>
          </a:p>
          <a:p>
            <a:pPr marL="0" marR="0" indent="-228600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3400" b="0" i="0" u="none" strike="noStrike" kern="1200" cap="none" spc="0" normalizeH="0" baseline="0" dirty="0">
              <a:ln>
                <a:noFill/>
              </a:ln>
              <a:solidFill>
                <a:srgbClr val="031A50"/>
              </a:solidFill>
              <a:effectLst/>
              <a:uFillTx/>
              <a:sym typeface="Helvetica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8" y="0"/>
            <a:ext cx="24377904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Office meeting">
            <a:extLst>
              <a:ext uri="{FF2B5EF4-FFF2-40B4-BE49-F238E27FC236}">
                <a16:creationId xmlns:a16="http://schemas.microsoft.com/office/drawing/2014/main" id="{B8530177-55A5-2E84-7115-37357E48A5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/>
          <a:stretch/>
        </p:blipFill>
        <p:spPr>
          <a:xfrm>
            <a:off x="0" y="0"/>
            <a:ext cx="24201203" cy="13715990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4780526" cy="13716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4" name="Šta nudimo?…"/>
          <p:cNvSpPr/>
          <p:nvPr/>
        </p:nvSpPr>
        <p:spPr>
          <a:xfrm>
            <a:off x="655983" y="3031329"/>
            <a:ext cx="8411872" cy="917132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indent="-228600" algn="l" defTabSz="914400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4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endParaRPr lang="en-US" sz="2200" i="1" kern="1200" dirty="0">
              <a:solidFill>
                <a:srgbClr val="031A50"/>
              </a:solidFill>
            </a:endParaRPr>
          </a:p>
          <a:p>
            <a:pPr marL="342900" indent="-342900" algn="l" defTabSz="914400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4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endParaRPr lang="en-US" sz="2200" kern="1200" dirty="0">
              <a:solidFill>
                <a:srgbClr val="031A50"/>
              </a:solidFill>
            </a:endParaRPr>
          </a:p>
          <a:p>
            <a:pPr indent="-228600" algn="just" defTabSz="914400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200" kern="1200" dirty="0">
              <a:solidFill>
                <a:srgbClr val="031A50"/>
              </a:solidFill>
            </a:endParaRPr>
          </a:p>
          <a:p>
            <a:pPr marL="685800" indent="-6858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kern="1200" dirty="0">
                <a:solidFill>
                  <a:srgbClr val="031A50"/>
                </a:solidFill>
              </a:rPr>
              <a:t>Employers recognize the CFA® charter as the definitive standard of competence, integrity, and dedication of investment professionals. The CFA® Program stands out at every stage of your career and equips you with the practical and fundamental knowledge you need for the investment profession. </a:t>
            </a:r>
          </a:p>
          <a:p>
            <a:pPr indent="-2286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4000" kern="1200" dirty="0">
              <a:solidFill>
                <a:srgbClr val="031A50"/>
              </a:solidFill>
            </a:endParaRPr>
          </a:p>
          <a:p>
            <a:pPr marL="685800" indent="-6858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kern="1200" dirty="0">
                <a:solidFill>
                  <a:srgbClr val="031A50"/>
                </a:solidFill>
              </a:rPr>
              <a:t>There is no better way to demonstrate your commitment and your ability to perform at a high level in the investment profession than by enrolling in and completing the CFA® Program. </a:t>
            </a:r>
          </a:p>
          <a:p>
            <a:pPr indent="-2286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600" kern="1200" dirty="0">
              <a:solidFill>
                <a:srgbClr val="031A50"/>
              </a:solidFill>
            </a:endParaRPr>
          </a:p>
          <a:p>
            <a:pPr indent="-2286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4000" kern="1200" dirty="0">
              <a:solidFill>
                <a:srgbClr val="031A50"/>
              </a:solidFill>
            </a:endParaRPr>
          </a:p>
          <a:p>
            <a:pPr marL="685800" indent="-6858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kern="1200" dirty="0">
                <a:solidFill>
                  <a:srgbClr val="031A50"/>
                </a:solidFill>
              </a:rPr>
              <a:t>The CFA® Program curriculum focuses on the practical knowledge and current skills necessary in the global investment management profession</a:t>
            </a:r>
            <a:r>
              <a:rPr lang="en-US" sz="4400" kern="1200" dirty="0">
                <a:solidFill>
                  <a:srgbClr val="031A50"/>
                </a:solidFill>
              </a:rPr>
              <a:t>. 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3AA7CB2A-DE64-2596-2273-ADEA74E6A553}"/>
              </a:ext>
            </a:extLst>
          </p:cNvPr>
          <p:cNvSpPr txBox="1">
            <a:spLocks/>
          </p:cNvSpPr>
          <p:nvPr/>
        </p:nvSpPr>
        <p:spPr>
          <a:xfrm>
            <a:off x="1781286" y="1990423"/>
            <a:ext cx="7644378" cy="2541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/>
            <a:br>
              <a:rPr lang="en-US" sz="6000" b="1" i="1" dirty="0">
                <a:latin typeface="+mn-lt"/>
              </a:rPr>
            </a:br>
            <a:endParaRPr lang="en-US" sz="6000" b="1" i="1" dirty="0">
              <a:latin typeface="+mn-lt"/>
            </a:endParaRPr>
          </a:p>
          <a:p>
            <a:pPr defTabSz="914400"/>
            <a:r>
              <a:rPr lang="en-US" sz="6000" b="1" dirty="0">
                <a:solidFill>
                  <a:srgbClr val="031A50"/>
                </a:solidFill>
                <a:latin typeface="+mn-lt"/>
              </a:rPr>
              <a:t>CAREER ADVANTAGE</a:t>
            </a:r>
          </a:p>
          <a:p>
            <a:pPr defTabSz="914400"/>
            <a:endParaRPr lang="en-US" sz="6000" b="1" dirty="0">
              <a:latin typeface="+mn-lt"/>
            </a:endParaRPr>
          </a:p>
          <a:p>
            <a:pPr defTabSz="914400"/>
            <a:br>
              <a:rPr lang="en-US" sz="6000" b="1" dirty="0">
                <a:latin typeface="+mn-lt"/>
              </a:rPr>
            </a:br>
            <a:endParaRPr lang="en-US" sz="6000" b="1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9" name="Rectangle 14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24377904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 descr="Study group at table in cafeteria">
            <a:extLst>
              <a:ext uri="{FF2B5EF4-FFF2-40B4-BE49-F238E27FC236}">
                <a16:creationId xmlns:a16="http://schemas.microsoft.com/office/drawing/2014/main" id="{67A5CA46-0474-B773-EF30-2101E2C8ED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/>
          <a:stretch/>
        </p:blipFill>
        <p:spPr>
          <a:xfrm>
            <a:off x="2" y="10"/>
            <a:ext cx="19339284" cy="13715990"/>
          </a:xfrm>
          <a:prstGeom prst="rect">
            <a:avLst/>
          </a:prstGeom>
        </p:spPr>
      </p:pic>
      <p:sp>
        <p:nvSpPr>
          <p:cNvPr id="151" name="Rectangle 15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50038" y="0"/>
            <a:ext cx="14133956" cy="13716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Light"/>
            </a:endParaRP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7D0E8969-4209-B94B-7D85-4BD0474ACA18}"/>
              </a:ext>
            </a:extLst>
          </p:cNvPr>
          <p:cNvSpPr txBox="1">
            <a:spLocks/>
          </p:cNvSpPr>
          <p:nvPr/>
        </p:nvSpPr>
        <p:spPr>
          <a:xfrm>
            <a:off x="15938671" y="2970112"/>
            <a:ext cx="8104239" cy="23191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+mn-lt"/>
                <a:ea typeface="+mj-ea"/>
                <a:cs typeface="+mj-cs"/>
                <a:sym typeface="Helvetica Light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+mn-lt"/>
                <a:ea typeface="+mj-ea"/>
                <a:cs typeface="+mj-cs"/>
                <a:sym typeface="Helvetica Light"/>
              </a:rPr>
              <a:t>HOW TO EARN THE CHARTER IN CFA® PROGRAM?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j-ea"/>
              <a:cs typeface="+mj-cs"/>
              <a:sym typeface="Helvetica Light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j-ea"/>
              <a:cs typeface="+mj-cs"/>
              <a:sym typeface="Helvetica Light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  <a:sym typeface="Helvetica Light"/>
              </a:rPr>
            </a:b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j-ea"/>
              <a:cs typeface="+mj-cs"/>
              <a:sym typeface="Helvetica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007CA7-0008-0AC8-D397-29BD913A5B69}"/>
              </a:ext>
            </a:extLst>
          </p:cNvPr>
          <p:cNvSpPr txBox="1"/>
          <p:nvPr/>
        </p:nvSpPr>
        <p:spPr>
          <a:xfrm>
            <a:off x="15584557" y="4459360"/>
            <a:ext cx="8458353" cy="729031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91440" tIns="45720" rIns="91440" bIns="45720" numCol="1" spcCol="38100" rtlCol="0">
            <a:normAutofit/>
          </a:bodyPr>
          <a:lstStyle/>
          <a:p>
            <a:pPr marL="457200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400" kern="1200" dirty="0">
                <a:solidFill>
                  <a:srgbClr val="031A50"/>
                </a:solidFill>
              </a:rPr>
              <a:t>Be passionate and determined</a:t>
            </a:r>
            <a:r>
              <a:rPr lang="sr-Latn-RS" sz="3400" kern="1200" dirty="0">
                <a:solidFill>
                  <a:srgbClr val="031A50"/>
                </a:solidFill>
              </a:rPr>
              <a:t> </a:t>
            </a:r>
            <a:r>
              <a:rPr lang="en-US" sz="3400" kern="1200" dirty="0">
                <a:solidFill>
                  <a:srgbClr val="031A50"/>
                </a:solidFill>
              </a:rPr>
              <a:t> in acquiring new financial knowledge.</a:t>
            </a:r>
          </a:p>
          <a:p>
            <a:pPr indent="-2286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5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400" kern="1200" dirty="0">
                <a:solidFill>
                  <a:srgbClr val="031A50"/>
                </a:solidFill>
              </a:rPr>
              <a:t>Demonstrate consistency and discipline in your study path.</a:t>
            </a:r>
          </a:p>
          <a:p>
            <a:pPr indent="-2286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5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400" kern="1200" dirty="0">
                <a:solidFill>
                  <a:srgbClr val="031A50"/>
                </a:solidFill>
              </a:rPr>
              <a:t>Study for and pass three levels (I, II &amp; III) of exams and meet other requirements, such as 4,000 hours of experience completed in a minimum of 3 years.</a:t>
            </a:r>
          </a:p>
          <a:p>
            <a:pPr indent="-2286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5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400" kern="1200" dirty="0">
                <a:solidFill>
                  <a:srgbClr val="031A50"/>
                </a:solidFill>
              </a:rPr>
              <a:t>Each level requires at least 300 study hours within 4-6 months time span (approximately 3,000 pages of curriculum per level).</a:t>
            </a:r>
          </a:p>
          <a:p>
            <a:pPr indent="-228600" algn="l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400" kern="1200" dirty="0">
              <a:solidFill>
                <a:srgbClr val="031A50"/>
              </a:solidFill>
            </a:endParaRPr>
          </a:p>
          <a:p>
            <a:pPr indent="-228600" algn="l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kumimoji="0" lang="en-US" sz="3400" b="0" i="0" u="none" strike="noStrike" kern="1200" cap="none" spc="0" normalizeH="0" baseline="0" dirty="0">
              <a:ln>
                <a:noFill/>
              </a:ln>
              <a:solidFill>
                <a:srgbClr val="031A50"/>
              </a:solidFill>
              <a:effectLst/>
              <a:uFillTx/>
              <a:sym typeface="Helvetica Light"/>
            </a:endParaRPr>
          </a:p>
          <a:p>
            <a:pPr indent="-228600" algn="l" defTabSz="914400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sz="3400" b="0" i="0" u="none" strike="noStrike" kern="1200" cap="none" spc="0" normalizeH="0" baseline="0" dirty="0">
              <a:ln>
                <a:noFill/>
              </a:ln>
              <a:solidFill>
                <a:srgbClr val="031A50"/>
              </a:solidFill>
              <a:effectLst/>
              <a:uFillTx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91643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3BDA1E-6300-36BD-51BA-5F26516F17A4}"/>
              </a:ext>
            </a:extLst>
          </p:cNvPr>
          <p:cNvSpPr/>
          <p:nvPr/>
        </p:nvSpPr>
        <p:spPr>
          <a:xfrm>
            <a:off x="12639676" y="0"/>
            <a:ext cx="11744323" cy="137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Kako će polaznici biti angažovani:…"/>
          <p:cNvSpPr/>
          <p:nvPr/>
        </p:nvSpPr>
        <p:spPr>
          <a:xfrm>
            <a:off x="12993254" y="3908171"/>
            <a:ext cx="10713086" cy="8863965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indent="-457200" algn="just" defTabSz="457200"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3400" b="1" dirty="0">
                <a:solidFill>
                  <a:srgbClr val="031A50"/>
                </a:solidFill>
                <a:latin typeface="Calibri (Body)"/>
              </a:rPr>
              <a:t>INVESTOMETRIX IS RECOGNIZED BY THE CFA INSTITUTE AS THE APPROVED CFA PREP PROVIDER THAT IS LISTED ON THE </a:t>
            </a:r>
            <a:r>
              <a:rPr lang="sr-Latn-RS" sz="3400" b="1" dirty="0">
                <a:solidFill>
                  <a:srgbClr val="031A50"/>
                </a:solidFill>
                <a:latin typeface="Calibri (Body)"/>
              </a:rPr>
              <a:t>GLOBAL</a:t>
            </a:r>
            <a:r>
              <a:rPr lang="en-US" sz="3400" b="1" dirty="0">
                <a:solidFill>
                  <a:srgbClr val="031A50"/>
                </a:solidFill>
                <a:latin typeface="Calibri (Body)"/>
              </a:rPr>
              <a:t> CFA INSTITUTE WEBSITE, WHICH MAKES US UNIQUE IN THE REGION.</a:t>
            </a:r>
          </a:p>
          <a:p>
            <a:pPr marL="342900" indent="-342900" algn="just" defTabSz="457200"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lang="en-US" sz="500" dirty="0">
              <a:solidFill>
                <a:srgbClr val="031A50"/>
              </a:solidFill>
              <a:latin typeface="Calibri (Body)"/>
            </a:endParaRPr>
          </a:p>
          <a:p>
            <a:pPr marL="571500" indent="-571500" algn="just" defTabSz="457200"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3400" dirty="0">
                <a:solidFill>
                  <a:srgbClr val="031A50"/>
                </a:solidFill>
                <a:latin typeface="Calibri (Body)"/>
              </a:rPr>
              <a:t>We demonstrate a strong commitment to knowledge sharing and delivery as per the latest CFA curriculum and learning outcomes, in line with the signed CFA INSTITUTE PREP PROVIDER PROGRAM AGREEMENT. </a:t>
            </a:r>
          </a:p>
          <a:p>
            <a:pPr marL="342900" indent="-342900" algn="just" defTabSz="457200"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lang="en-US" sz="500" dirty="0">
              <a:solidFill>
                <a:srgbClr val="031A50"/>
              </a:solidFill>
              <a:latin typeface="Calibri (Body)"/>
            </a:endParaRPr>
          </a:p>
          <a:p>
            <a:pPr marL="571500" indent="-571500" algn="just" defTabSz="457200"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3400" dirty="0">
                <a:solidFill>
                  <a:srgbClr val="031A50"/>
                </a:solidFill>
                <a:latin typeface="Calibri (Body)"/>
              </a:rPr>
              <a:t>Our team is made up of experienced lecturers with a proven track record in the professional education field, including the CFA preparation courses.</a:t>
            </a:r>
          </a:p>
          <a:p>
            <a:pPr marL="342900" indent="-342900" algn="just" defTabSz="457200"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lang="en-US" sz="500" dirty="0">
              <a:solidFill>
                <a:srgbClr val="031A50"/>
              </a:solidFill>
              <a:latin typeface="Calibri (Body)"/>
            </a:endParaRPr>
          </a:p>
          <a:p>
            <a:pPr marL="571500" indent="-571500" algn="just" defTabSz="457200"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3400" dirty="0">
                <a:solidFill>
                  <a:srgbClr val="031A50"/>
                </a:solidFill>
                <a:latin typeface="Calibri (Body)"/>
              </a:rPr>
              <a:t>All lecturers are CFA Charterholders with long-standing academic and industry expertise.</a:t>
            </a:r>
          </a:p>
          <a:p>
            <a:pPr marL="342900" indent="-342900" algn="just" defTabSz="457200">
              <a:spcBef>
                <a:spcPts val="1000"/>
              </a:spcBef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lang="en-US" sz="3400" dirty="0">
              <a:solidFill>
                <a:srgbClr val="031A50"/>
              </a:solidFill>
              <a:latin typeface="Calibri (Body)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C860F8-A15F-AF41-7064-AE0024B3DE9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5010" y="428339"/>
            <a:ext cx="6726254" cy="1757204"/>
          </a:xfrm>
          <a:prstGeom prst="rect">
            <a:avLst/>
          </a:prstGeom>
        </p:spPr>
      </p:pic>
      <p:pic>
        <p:nvPicPr>
          <p:cNvPr id="4" name="Picture 3" descr="A picture containing outdoor, tree, building, sky&#10;&#10;Description automatically generated">
            <a:extLst>
              <a:ext uri="{FF2B5EF4-FFF2-40B4-BE49-F238E27FC236}">
                <a16:creationId xmlns:a16="http://schemas.microsoft.com/office/drawing/2014/main" id="{D4AF9124-A1BB-C6D8-3EEC-E67F31896B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954" y="2541531"/>
            <a:ext cx="13463660" cy="10991589"/>
          </a:xfrm>
          <a:prstGeom prst="rect">
            <a:avLst/>
          </a:prstGeom>
          <a:effectLst>
            <a:softEdge rad="372392"/>
          </a:effectLst>
        </p:spPr>
      </p:pic>
      <p:sp>
        <p:nvSpPr>
          <p:cNvPr id="9" name="Title">
            <a:extLst>
              <a:ext uri="{FF2B5EF4-FFF2-40B4-BE49-F238E27FC236}">
                <a16:creationId xmlns:a16="http://schemas.microsoft.com/office/drawing/2014/main" id="{791EBE6D-42FD-1F44-9DE6-9AC6819884DD}"/>
              </a:ext>
            </a:extLst>
          </p:cNvPr>
          <p:cNvSpPr txBox="1">
            <a:spLocks/>
          </p:cNvSpPr>
          <p:nvPr/>
        </p:nvSpPr>
        <p:spPr>
          <a:xfrm>
            <a:off x="17067021" y="2541531"/>
            <a:ext cx="5126732" cy="10809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j-ea"/>
              <a:cs typeface="+mj-cs"/>
              <a:sym typeface="Helvetica Light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+mn-lt"/>
                <a:ea typeface="+mj-ea"/>
                <a:cs typeface="+mj-cs"/>
                <a:sym typeface="Helvetica Light"/>
              </a:rPr>
              <a:t>WHY US?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j-ea"/>
              <a:cs typeface="+mj-cs"/>
              <a:sym typeface="Helvetica Light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j-ea"/>
              <a:cs typeface="+mj-cs"/>
              <a:sym typeface="Helvetica Light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  <a:sym typeface="Helvetica Light"/>
              </a:rPr>
            </a:b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j-ea"/>
              <a:cs typeface="+mj-cs"/>
              <a:sym typeface="Helvetica Light"/>
            </a:endParaRPr>
          </a:p>
        </p:txBody>
      </p:sp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224C92AD-13B5-4780-21C8-A9F4AC6996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31" y="392164"/>
            <a:ext cx="2284703" cy="228470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396" y="-817539"/>
            <a:ext cx="7335625" cy="443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9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844A00-39DD-C43D-0C88-C0C2E6B69C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243"/>
          <a:stretch/>
        </p:blipFill>
        <p:spPr>
          <a:xfrm>
            <a:off x="9503575" y="76186"/>
            <a:ext cx="9958608" cy="6803126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BE0A15-261A-454D-8067-0AA5BA55B0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" r="-2" b="-2"/>
          <a:stretch/>
        </p:blipFill>
        <p:spPr>
          <a:xfrm>
            <a:off x="9611225" y="6919722"/>
            <a:ext cx="9850958" cy="6803136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itle">
            <a:extLst>
              <a:ext uri="{FF2B5EF4-FFF2-40B4-BE49-F238E27FC236}">
                <a16:creationId xmlns:a16="http://schemas.microsoft.com/office/drawing/2014/main" id="{A5BA6B65-E9E4-8A34-9FC6-FE1576FEEB63}"/>
              </a:ext>
            </a:extLst>
          </p:cNvPr>
          <p:cNvSpPr txBox="1">
            <a:spLocks/>
          </p:cNvSpPr>
          <p:nvPr/>
        </p:nvSpPr>
        <p:spPr>
          <a:xfrm>
            <a:off x="853763" y="1052429"/>
            <a:ext cx="8945219" cy="29309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8600" b="1" i="1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  <a:sym typeface="Helvetica Light"/>
              </a:rPr>
            </a:br>
            <a:r>
              <a:rPr lang="sr-Latn-RS" sz="18500" b="1" dirty="0">
                <a:solidFill>
                  <a:srgbClr val="031A50"/>
                </a:solidFill>
                <a:latin typeface="+mn-lt"/>
              </a:rPr>
              <a:t>UNIQUE AND COMPREHENSIVE PACKAGE </a:t>
            </a:r>
            <a:r>
              <a:rPr kumimoji="0" lang="en-US" sz="18500" b="1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+mn-lt"/>
                <a:ea typeface="+mj-ea"/>
                <a:cs typeface="+mj-cs"/>
                <a:sym typeface="Helvetica Light"/>
              </a:rPr>
              <a:t>OFFER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  <a:sym typeface="Helvetica Light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  <a:sym typeface="Helvetica Light"/>
              </a:rPr>
            </a:br>
            <a:endParaRPr kumimoji="0" lang="en-US" sz="5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  <a:sym typeface="Helvetica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4DEB09-7FF8-D63B-7E86-D3890A3C29F4}"/>
              </a:ext>
            </a:extLst>
          </p:cNvPr>
          <p:cNvSpPr txBox="1"/>
          <p:nvPr/>
        </p:nvSpPr>
        <p:spPr>
          <a:xfrm>
            <a:off x="442709" y="3734358"/>
            <a:ext cx="9767325" cy="91858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91440" tIns="45720" rIns="91440" bIns="45720" numCol="1" spcCol="38100" rtlCol="0">
            <a:normAutofit/>
          </a:bodyPr>
          <a:lstStyle/>
          <a:p>
            <a:pPr marL="457200" indent="-457200" algn="just" defTabSz="91440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kern="1200" dirty="0">
                <a:solidFill>
                  <a:srgbClr val="031A50"/>
                </a:solidFill>
              </a:rPr>
              <a:t>Effective coverage of learning outcomes for the Level I curriculum</a:t>
            </a:r>
            <a:r>
              <a:rPr lang="sr-Latn-RS" sz="3400" kern="1200" dirty="0">
                <a:solidFill>
                  <a:srgbClr val="031A50"/>
                </a:solidFill>
              </a:rPr>
              <a:t>.</a:t>
            </a:r>
          </a:p>
          <a:p>
            <a:pPr marL="457200" indent="-457200" algn="just" defTabSz="91440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kern="1200" dirty="0">
                <a:solidFill>
                  <a:srgbClr val="031A50"/>
                </a:solidFill>
              </a:rPr>
              <a:t>Complimentary Investometrix's CFA® Ethical and Professional Standards Prep Course (videos, study notes, and practice questions – included in the price)</a:t>
            </a:r>
            <a:r>
              <a:rPr lang="sr-Latn-RS" sz="3400" kern="1200" dirty="0">
                <a:solidFill>
                  <a:srgbClr val="031A50"/>
                </a:solidFill>
              </a:rPr>
              <a:t>.</a:t>
            </a:r>
          </a:p>
          <a:p>
            <a:pPr marL="457200" indent="-457200" algn="just" defTabSz="91440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kern="1200" dirty="0">
                <a:solidFill>
                  <a:srgbClr val="031A50"/>
                </a:solidFill>
              </a:rPr>
              <a:t>Real exam simulation in IT classroom</a:t>
            </a:r>
            <a:r>
              <a:rPr lang="sr-Latn-RS" sz="3400" kern="1200" dirty="0">
                <a:solidFill>
                  <a:srgbClr val="031A50"/>
                </a:solidFill>
              </a:rPr>
              <a:t>.</a:t>
            </a:r>
          </a:p>
          <a:p>
            <a:pPr marL="457200" indent="-457200" algn="just" defTabSz="91440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r-Latn-RS" sz="5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3400" kern="1200" dirty="0">
                <a:solidFill>
                  <a:srgbClr val="031A50"/>
                </a:solidFill>
              </a:rPr>
              <a:t>Visit to Eclectica Asset Manag</a:t>
            </a:r>
            <a:r>
              <a:rPr lang="en-GB" sz="3400" kern="1200" dirty="0">
                <a:solidFill>
                  <a:srgbClr val="031A50"/>
                </a:solidFill>
              </a:rPr>
              <a:t>e</a:t>
            </a:r>
            <a:r>
              <a:rPr lang="sr-Latn-RS" sz="3400" kern="1200" dirty="0">
                <a:solidFill>
                  <a:srgbClr val="031A50"/>
                </a:solidFill>
              </a:rPr>
              <a:t>ment Company; </a:t>
            </a:r>
          </a:p>
          <a:p>
            <a:pPr marL="457200" indent="-457200" algn="just" defTabSz="91440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kern="1200" dirty="0">
                <a:solidFill>
                  <a:srgbClr val="031A50"/>
                </a:solidFill>
              </a:rPr>
              <a:t>Finance Lab experience</a:t>
            </a:r>
            <a:r>
              <a:rPr lang="sr-Latn-RS" sz="3400" kern="1200" dirty="0">
                <a:solidFill>
                  <a:srgbClr val="031A50"/>
                </a:solidFill>
              </a:rPr>
              <a:t>.</a:t>
            </a:r>
          </a:p>
          <a:p>
            <a:pPr marL="457200" indent="-457200" algn="just" defTabSz="91440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00" kern="1200" dirty="0">
                <a:solidFill>
                  <a:srgbClr val="031A50"/>
                </a:solidFill>
              </a:rPr>
              <a:t>Career tips and advisory for future CFA® aspirants</a:t>
            </a:r>
            <a:r>
              <a:rPr lang="sr-Latn-RS" sz="3400" kern="1200" dirty="0">
                <a:solidFill>
                  <a:srgbClr val="031A50"/>
                </a:solidFill>
              </a:rPr>
              <a:t>;</a:t>
            </a:r>
          </a:p>
          <a:p>
            <a:pPr marL="457200" indent="-457200" algn="just" defTabSz="91440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r-Latn-RS" sz="5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sz="3400" kern="1200" dirty="0" err="1">
                <a:solidFill>
                  <a:srgbClr val="031A50"/>
                </a:solidFill>
              </a:rPr>
              <a:t>Prospects</a:t>
            </a:r>
            <a:r>
              <a:rPr lang="sr-Latn-RS" sz="3400" kern="1200" dirty="0">
                <a:solidFill>
                  <a:srgbClr val="031A50"/>
                </a:solidFill>
              </a:rPr>
              <a:t>  </a:t>
            </a:r>
            <a:r>
              <a:rPr lang="sr-Latn-RS" sz="3400" kern="1200" dirty="0" err="1">
                <a:solidFill>
                  <a:srgbClr val="031A50"/>
                </a:solidFill>
              </a:rPr>
              <a:t>for</a:t>
            </a:r>
            <a:r>
              <a:rPr lang="sr-Latn-RS" sz="3400" kern="1200" dirty="0">
                <a:solidFill>
                  <a:srgbClr val="031A50"/>
                </a:solidFill>
              </a:rPr>
              <a:t> </a:t>
            </a:r>
            <a:r>
              <a:rPr lang="sr-Latn-RS" sz="3400" kern="1200" dirty="0" err="1">
                <a:solidFill>
                  <a:srgbClr val="031A50"/>
                </a:solidFill>
              </a:rPr>
              <a:t>paid</a:t>
            </a:r>
            <a:r>
              <a:rPr lang="sr-Latn-RS" sz="3400" kern="1200" dirty="0">
                <a:solidFill>
                  <a:srgbClr val="031A50"/>
                </a:solidFill>
              </a:rPr>
              <a:t> </a:t>
            </a:r>
            <a:r>
              <a:rPr lang="sr-Latn-RS" sz="3400" kern="1200" dirty="0" err="1">
                <a:solidFill>
                  <a:srgbClr val="031A50"/>
                </a:solidFill>
              </a:rPr>
              <a:t>internship</a:t>
            </a:r>
            <a:r>
              <a:rPr lang="sr-Latn-RS" sz="3400" kern="1200" dirty="0">
                <a:solidFill>
                  <a:srgbClr val="031A50"/>
                </a:solidFill>
              </a:rPr>
              <a:t> in </a:t>
            </a:r>
            <a:r>
              <a:rPr lang="en-GB" sz="3400" kern="1200" dirty="0">
                <a:solidFill>
                  <a:srgbClr val="031A50"/>
                </a:solidFill>
              </a:rPr>
              <a:t>asset management</a:t>
            </a:r>
            <a:r>
              <a:rPr lang="sr-Latn-RS" sz="3400" kern="1200" dirty="0">
                <a:solidFill>
                  <a:srgbClr val="031A50"/>
                </a:solidFill>
              </a:rPr>
              <a:t> industry</a:t>
            </a:r>
            <a:r>
              <a:rPr lang="en-US" sz="3400" kern="1200" dirty="0">
                <a:solidFill>
                  <a:srgbClr val="031A50"/>
                </a:solidFill>
              </a:rPr>
              <a:t>.</a:t>
            </a:r>
            <a:endParaRPr lang="sr-Latn-RS" sz="34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sz="32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Helvetica Light"/>
            </a:endParaRPr>
          </a:p>
          <a:p>
            <a:pPr indent="-228600" algn="l" defTabSz="91440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sz="28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A8CB35-4FB6-FDE4-82D3-4DF361D96C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62183" y="4206240"/>
            <a:ext cx="4730509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95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EFF8AD-65FF-53B1-CB15-E9E155D33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83" y="0"/>
            <a:ext cx="12798884" cy="116685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038E88-1C67-9B31-C2B2-E8C290259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4869" y="7114392"/>
            <a:ext cx="10960491" cy="660160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E0C2085-9DDB-4BF3-92B0-483E280D6A08}"/>
              </a:ext>
            </a:extLst>
          </p:cNvPr>
          <p:cNvSpPr txBox="1"/>
          <p:nvPr/>
        </p:nvSpPr>
        <p:spPr>
          <a:xfrm>
            <a:off x="2743200" y="5996226"/>
            <a:ext cx="698658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Free Bonus Material</a:t>
            </a:r>
            <a:endParaRPr lang="en-CA" dirty="0">
              <a:solidFill>
                <a:schemeClr val="bg1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4787B6-3566-2895-FA35-1B5E8BE199F8}"/>
              </a:ext>
            </a:extLst>
          </p:cNvPr>
          <p:cNvCxnSpPr>
            <a:cxnSpLocks/>
          </p:cNvCxnSpPr>
          <p:nvPr/>
        </p:nvCxnSpPr>
        <p:spPr>
          <a:xfrm>
            <a:off x="1589868" y="5623620"/>
            <a:ext cx="1734357" cy="745212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319D86EF-60B0-DEDA-8A5A-ADE1B421F2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54868" y="0"/>
            <a:ext cx="10960492" cy="71143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9396F7-E023-A2EE-6C3B-96AC9E2B87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9550" y="7934041"/>
            <a:ext cx="3699163" cy="52850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6675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E49DC19-C003-5B98-0387-8C5BF0B71F26}"/>
              </a:ext>
            </a:extLst>
          </p:cNvPr>
          <p:cNvSpPr/>
          <p:nvPr/>
        </p:nvSpPr>
        <p:spPr>
          <a:xfrm>
            <a:off x="0" y="2559845"/>
            <a:ext cx="12964886" cy="11156155"/>
          </a:xfrm>
          <a:prstGeom prst="rect">
            <a:avLst/>
          </a:prstGeom>
          <a:noFill/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Tim predavača"/>
          <p:cNvSpPr/>
          <p:nvPr/>
        </p:nvSpPr>
        <p:spPr>
          <a:xfrm>
            <a:off x="8058941" y="1454328"/>
            <a:ext cx="9811890" cy="1705823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l">
              <a:defRPr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 defTabSz="914400" hangingPunct="1">
              <a:lnSpc>
                <a:spcPct val="90000"/>
              </a:lnSpc>
              <a:spcAft>
                <a:spcPts val="600"/>
              </a:spcAft>
              <a:defRPr sz="3400">
                <a:solidFill>
                  <a:srgbClr val="FFFFFF"/>
                </a:solidFill>
              </a:defRPr>
            </a:pPr>
            <a:endParaRPr lang="sr-Latn-RS" sz="4800" kern="1200" dirty="0">
              <a:solidFill>
                <a:schemeClr val="bg1"/>
              </a:solidFill>
            </a:endParaRPr>
          </a:p>
          <a:p>
            <a:pPr algn="l" defTabSz="914400" hangingPunct="1">
              <a:lnSpc>
                <a:spcPct val="90000"/>
              </a:lnSpc>
              <a:spcAft>
                <a:spcPts val="600"/>
              </a:spcAft>
              <a:defRPr sz="3400">
                <a:solidFill>
                  <a:srgbClr val="FFFFFF"/>
                </a:solidFill>
              </a:defRPr>
            </a:pPr>
            <a:r>
              <a:rPr lang="sr-Latn-RS" sz="4800" kern="1200" dirty="0">
                <a:solidFill>
                  <a:srgbClr val="031A50"/>
                </a:solidFill>
                <a:latin typeface="+mn-lt"/>
              </a:rPr>
              <a:t>Dr Boris Korenak, </a:t>
            </a:r>
            <a:r>
              <a:rPr lang="en-US" sz="4800" kern="1200" dirty="0">
                <a:solidFill>
                  <a:srgbClr val="031A50"/>
                </a:solidFill>
                <a:latin typeface="+mn-lt"/>
              </a:rPr>
              <a:t>CFA</a:t>
            </a:r>
            <a:r>
              <a:rPr lang="sr-Latn-RS" sz="4800" kern="1200" dirty="0">
                <a:solidFill>
                  <a:srgbClr val="031A50"/>
                </a:solidFill>
                <a:latin typeface="+mn-lt"/>
              </a:rPr>
              <a:t>, CIPM, FRM</a:t>
            </a:r>
            <a:endParaRPr lang="en-US" sz="4800" kern="1200" dirty="0">
              <a:solidFill>
                <a:srgbClr val="031A50"/>
              </a:solidFill>
              <a:latin typeface="+mn-lt"/>
            </a:endParaRPr>
          </a:p>
        </p:txBody>
      </p:sp>
      <p:sp>
        <p:nvSpPr>
          <p:cNvPr id="166" name="Dragan Lončar CFA…"/>
          <p:cNvSpPr/>
          <p:nvPr/>
        </p:nvSpPr>
        <p:spPr>
          <a:xfrm>
            <a:off x="423295" y="4318641"/>
            <a:ext cx="12272577" cy="763856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marL="457200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lang="en-CA" sz="3400" kern="1200" dirty="0">
                <a:solidFill>
                  <a:srgbClr val="031A50"/>
                </a:solidFill>
              </a:rPr>
              <a:t>Managing Partner at </a:t>
            </a:r>
            <a:r>
              <a:rPr lang="en-CA" sz="3400" kern="1200" dirty="0" err="1">
                <a:solidFill>
                  <a:srgbClr val="031A50"/>
                </a:solidFill>
              </a:rPr>
              <a:t>Investometrix</a:t>
            </a:r>
            <a:r>
              <a:rPr lang="en-CA" sz="3400" kern="1200" dirty="0">
                <a:solidFill>
                  <a:srgbClr val="031A50"/>
                </a:solidFill>
              </a:rPr>
              <a:t> Group, Toronto, specializing in Investment Performance, Risk Analytics, and Financial Modeling.</a:t>
            </a:r>
            <a:endParaRPr lang="sr-Latn-RS" sz="34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endParaRPr lang="en-CA" sz="5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lang="en-CA" sz="3400" kern="1200" dirty="0">
                <a:solidFill>
                  <a:srgbClr val="031A50"/>
                </a:solidFill>
              </a:rPr>
              <a:t>Assistant Professor at the Belgrade Banking Academy. </a:t>
            </a:r>
            <a:endParaRPr lang="sr-Latn-RS" sz="34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endParaRPr lang="en-CA" sz="5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lang="en-CA" sz="3400" kern="1200" dirty="0">
                <a:solidFill>
                  <a:srgbClr val="031A50"/>
                </a:solidFill>
              </a:rPr>
              <a:t>Consultant at Ministry of Finance of the Republic of Serbia</a:t>
            </a:r>
            <a:r>
              <a:rPr lang="sr-Latn-RS" sz="3400" kern="1200" dirty="0">
                <a:solidFill>
                  <a:srgbClr val="031A50"/>
                </a:solidFill>
              </a:rPr>
              <a:t>.</a:t>
            </a:r>
          </a:p>
          <a:p>
            <a:pPr marL="457200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endParaRPr lang="en-CA" sz="5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lang="sr-Latn-RS" sz="3400" kern="1200" dirty="0">
                <a:solidFill>
                  <a:srgbClr val="031A50"/>
                </a:solidFill>
              </a:rPr>
              <a:t>Supervisory Board Member</a:t>
            </a:r>
            <a:r>
              <a:rPr lang="en-CA" sz="3400" kern="1200" dirty="0">
                <a:solidFill>
                  <a:srgbClr val="031A50"/>
                </a:solidFill>
              </a:rPr>
              <a:t> and Risk Committee President at Eclectica Capital Asset Management Company</a:t>
            </a:r>
            <a:r>
              <a:rPr lang="sr-Latn-RS" sz="3400" kern="1200" dirty="0">
                <a:solidFill>
                  <a:srgbClr val="031A50"/>
                </a:solidFill>
              </a:rPr>
              <a:t>.</a:t>
            </a:r>
          </a:p>
          <a:p>
            <a:pPr marL="457200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endParaRPr lang="en-CA" sz="5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lang="en-CA" sz="3400" kern="1200" dirty="0">
                <a:solidFill>
                  <a:srgbClr val="031A50"/>
                </a:solidFill>
              </a:rPr>
              <a:t>Active investor in financial markets – mainly ETFs and individual stocks.</a:t>
            </a:r>
            <a:endParaRPr lang="sr-Latn-RS" sz="3400" kern="1200" dirty="0">
              <a:solidFill>
                <a:srgbClr val="031A50"/>
              </a:solidFill>
            </a:endParaRPr>
          </a:p>
          <a:p>
            <a:pPr marL="457200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endParaRPr lang="en-CA" sz="500" kern="1200" dirty="0">
              <a:solidFill>
                <a:srgbClr val="031A50"/>
              </a:solidFill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 sz="3400">
                <a:solidFill>
                  <a:srgbClr val="FFFFFF"/>
                </a:solidFill>
              </a:defRPr>
            </a:pPr>
            <a:r>
              <a:rPr kumimoji="0" lang="sr-Latn-RS" sz="3400" i="0" u="none" strike="noStrike" kern="1200" cap="none" spc="0" normalizeH="0" baseline="0" noProof="0" dirty="0" err="1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Instructor</a:t>
            </a:r>
            <a:r>
              <a:rPr kumimoji="0" lang="sr-Latn-RS" sz="3400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 </a:t>
            </a:r>
            <a:r>
              <a:rPr kumimoji="0" lang="sr-Latn-RS" sz="3400" i="0" u="none" strike="noStrike" kern="1200" cap="none" spc="0" normalizeH="0" baseline="0" noProof="0" dirty="0" err="1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for</a:t>
            </a:r>
            <a:r>
              <a:rPr kumimoji="0" lang="sr-Latn-RS" sz="3400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 </a:t>
            </a:r>
            <a:r>
              <a:rPr kumimoji="0" lang="sr-Latn-RS" sz="3400" i="0" u="none" strike="noStrike" kern="1200" cap="none" spc="0" normalizeH="0" baseline="0" noProof="0" dirty="0" err="1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traders</a:t>
            </a:r>
            <a:r>
              <a:rPr kumimoji="0" lang="sr-Latn-RS" sz="3400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 at </a:t>
            </a:r>
            <a:r>
              <a:rPr kumimoji="0" lang="sr-Latn-RS" sz="3400" i="0" u="none" strike="noStrike" kern="1200" cap="none" spc="0" normalizeH="0" baseline="0" noProof="0" dirty="0" err="1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trading</a:t>
            </a:r>
            <a:r>
              <a:rPr kumimoji="0" lang="sr-Latn-RS" sz="3400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 </a:t>
            </a:r>
            <a:r>
              <a:rPr kumimoji="0" lang="sr-Latn-RS" sz="3400" i="0" u="none" strike="noStrike" kern="1200" cap="none" spc="0" normalizeH="0" baseline="0" noProof="0" dirty="0" err="1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floor</a:t>
            </a:r>
            <a:r>
              <a:rPr kumimoji="0" lang="sr-Latn-RS" sz="3400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 in Dubai Multi </a:t>
            </a:r>
            <a:r>
              <a:rPr kumimoji="0" lang="sr-Latn-RS" sz="3400" i="0" u="none" strike="noStrike" kern="1200" cap="none" spc="0" normalizeH="0" baseline="0" noProof="0" dirty="0" err="1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Commodities</a:t>
            </a:r>
            <a:r>
              <a:rPr kumimoji="0" lang="sr-Latn-RS" sz="3400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 Centre, as </a:t>
            </a:r>
            <a:r>
              <a:rPr kumimoji="0" lang="sr-Latn-RS" sz="3400" i="0" u="none" strike="noStrike" kern="1200" cap="none" spc="0" normalizeH="0" baseline="0" noProof="0" dirty="0" err="1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well</a:t>
            </a:r>
            <a:r>
              <a:rPr kumimoji="0" lang="sr-Latn-RS" sz="3400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 as mentor </a:t>
            </a:r>
            <a:r>
              <a:rPr kumimoji="0" lang="sr-Latn-RS" sz="3400" i="0" u="none" strike="noStrike" kern="1200" cap="none" spc="0" normalizeH="0" baseline="0" noProof="0" dirty="0" err="1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and</a:t>
            </a:r>
            <a:r>
              <a:rPr kumimoji="0" lang="sr-Latn-RS" sz="3400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 </a:t>
            </a:r>
            <a:r>
              <a:rPr kumimoji="0" lang="sr-Latn-RS" sz="3400" i="0" u="none" strike="noStrike" kern="1200" cap="none" spc="0" normalizeH="0" baseline="0" noProof="0" dirty="0" err="1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prep</a:t>
            </a:r>
            <a:r>
              <a:rPr kumimoji="0" lang="sr-Latn-RS" sz="3400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 </a:t>
            </a:r>
            <a:r>
              <a:rPr kumimoji="0" lang="sr-Latn-RS" sz="3400" i="0" u="none" strike="noStrike" kern="1200" cap="none" spc="0" normalizeH="0" baseline="0" noProof="0" dirty="0" err="1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provider</a:t>
            </a:r>
            <a:r>
              <a:rPr kumimoji="0" lang="sr-Latn-RS" sz="3400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 </a:t>
            </a:r>
            <a:r>
              <a:rPr kumimoji="0" lang="sr-Latn-RS" sz="3400" i="0" u="none" strike="noStrike" kern="1200" cap="none" spc="0" normalizeH="0" baseline="0" noProof="0" dirty="0" err="1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for</a:t>
            </a:r>
            <a:r>
              <a:rPr kumimoji="0" lang="sr-Latn-RS" sz="3400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 CFA Program in Dubai </a:t>
            </a:r>
            <a:r>
              <a:rPr kumimoji="0" lang="sr-Latn-RS" sz="3400" i="0" u="none" strike="noStrike" kern="1200" cap="none" spc="0" normalizeH="0" baseline="0" noProof="0" dirty="0" err="1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Knowledge</a:t>
            </a:r>
            <a:r>
              <a:rPr kumimoji="0" lang="sr-Latn-RS" sz="3400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 Park.</a:t>
            </a:r>
            <a:endParaRPr lang="sr-Latn-RS" sz="3400" kern="1200" dirty="0">
              <a:solidFill>
                <a:srgbClr val="031A50"/>
              </a:solidFill>
            </a:endParaRPr>
          </a:p>
          <a:p>
            <a:pPr indent="-228600" algn="just" defTabSz="914400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endParaRPr lang="en-US" sz="4000" kern="1200" dirty="0">
              <a:solidFill>
                <a:srgbClr val="031A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D0CDD9-CC63-461E-148D-D66F88145FAA}"/>
              </a:ext>
            </a:extLst>
          </p:cNvPr>
          <p:cNvSpPr/>
          <p:nvPr/>
        </p:nvSpPr>
        <p:spPr>
          <a:xfrm>
            <a:off x="0" y="0"/>
            <a:ext cx="24384000" cy="2029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472C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2F2389-32EB-6344-A81B-16374FCF974D}"/>
              </a:ext>
            </a:extLst>
          </p:cNvPr>
          <p:cNvSpPr txBox="1"/>
          <p:nvPr/>
        </p:nvSpPr>
        <p:spPr>
          <a:xfrm>
            <a:off x="-266642" y="420064"/>
            <a:ext cx="24687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031A50"/>
                </a:solidFill>
              </a:rPr>
              <a:t>OUR TEAM</a:t>
            </a:r>
          </a:p>
        </p:txBody>
      </p:sp>
      <p:pic>
        <p:nvPicPr>
          <p:cNvPr id="23" name="Graphic 22" descr="Cheers outline">
            <a:extLst>
              <a:ext uri="{FF2B5EF4-FFF2-40B4-BE49-F238E27FC236}">
                <a16:creationId xmlns:a16="http://schemas.microsoft.com/office/drawing/2014/main" id="{302C8AFB-43B4-705E-A193-4C54009129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14639099" y="141974"/>
            <a:ext cx="1979736" cy="17058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43B25E-4B28-3C8A-2321-C8F877FD5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19168" y="4318641"/>
            <a:ext cx="10575720" cy="763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5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E49DC19-C003-5B98-0387-8C5BF0B71F26}"/>
              </a:ext>
            </a:extLst>
          </p:cNvPr>
          <p:cNvSpPr/>
          <p:nvPr/>
        </p:nvSpPr>
        <p:spPr>
          <a:xfrm>
            <a:off x="0" y="2559845"/>
            <a:ext cx="12964886" cy="11156155"/>
          </a:xfrm>
          <a:prstGeom prst="rect">
            <a:avLst/>
          </a:prstGeom>
          <a:noFill/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D0CDD9-CC63-461E-148D-D66F88145FAA}"/>
              </a:ext>
            </a:extLst>
          </p:cNvPr>
          <p:cNvSpPr/>
          <p:nvPr/>
        </p:nvSpPr>
        <p:spPr>
          <a:xfrm>
            <a:off x="0" y="0"/>
            <a:ext cx="24384000" cy="2029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472C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2F2389-32EB-6344-A81B-16374FCF974D}"/>
              </a:ext>
            </a:extLst>
          </p:cNvPr>
          <p:cNvSpPr txBox="1"/>
          <p:nvPr/>
        </p:nvSpPr>
        <p:spPr>
          <a:xfrm>
            <a:off x="-269133" y="112172"/>
            <a:ext cx="24687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031A50"/>
                </a:solidFill>
              </a:rPr>
              <a:t>OUR TEAM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A3F9BA-3BDF-9A02-2271-0B3641F24416}"/>
              </a:ext>
            </a:extLst>
          </p:cNvPr>
          <p:cNvSpPr txBox="1"/>
          <p:nvPr/>
        </p:nvSpPr>
        <p:spPr>
          <a:xfrm>
            <a:off x="8686380" y="2258839"/>
            <a:ext cx="9741878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defTabSz="914400" hangingPunct="1">
              <a:lnSpc>
                <a:spcPct val="90000"/>
              </a:lnSpc>
              <a:spcAft>
                <a:spcPts val="600"/>
              </a:spcAft>
              <a:defRPr sz="3400">
                <a:solidFill>
                  <a:srgbClr val="FFFFFF"/>
                </a:solidFill>
              </a:defRPr>
            </a:pPr>
            <a:r>
              <a:rPr lang="sr-Latn-RS" sz="4800" b="1" kern="1200" dirty="0">
                <a:solidFill>
                  <a:srgbClr val="031A50"/>
                </a:solidFill>
                <a:cs typeface="Helvetica"/>
                <a:sym typeface="Helvetica"/>
              </a:rPr>
              <a:t>Prof. dr Nikola Stakić, </a:t>
            </a:r>
            <a:r>
              <a:rPr lang="en-US" sz="4800" b="1" kern="1200" dirty="0">
                <a:solidFill>
                  <a:srgbClr val="031A50"/>
                </a:solidFill>
                <a:cs typeface="Helvetica"/>
                <a:sym typeface="Helvetica"/>
              </a:rPr>
              <a:t>CFA</a:t>
            </a:r>
          </a:p>
        </p:txBody>
      </p:sp>
      <p:sp>
        <p:nvSpPr>
          <p:cNvPr id="9" name="Dragan Lončar CFA…">
            <a:extLst>
              <a:ext uri="{FF2B5EF4-FFF2-40B4-BE49-F238E27FC236}">
                <a16:creationId xmlns:a16="http://schemas.microsoft.com/office/drawing/2014/main" id="{FBF94328-6473-D615-C151-C0C900BC52BF}"/>
              </a:ext>
            </a:extLst>
          </p:cNvPr>
          <p:cNvSpPr/>
          <p:nvPr/>
        </p:nvSpPr>
        <p:spPr>
          <a:xfrm>
            <a:off x="795129" y="3706780"/>
            <a:ext cx="10952923" cy="734477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marL="600075" indent="-457200" algn="just" defTabSz="914400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endParaRPr lang="sr-Latn-RS" sz="3400" kern="1200" dirty="0">
              <a:solidFill>
                <a:srgbClr val="031A50"/>
              </a:solidFill>
            </a:endParaRPr>
          </a:p>
          <a:p>
            <a:pPr marL="600075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lang="en-CA" sz="3400" kern="1200" dirty="0">
                <a:solidFill>
                  <a:srgbClr val="031A50"/>
                </a:solidFill>
              </a:rPr>
              <a:t>Portfolio manager and Investment Committee President at Eclectica Capital Asset Management Company</a:t>
            </a:r>
            <a:r>
              <a:rPr lang="sr-Latn-RS" sz="3400" kern="1200" dirty="0">
                <a:solidFill>
                  <a:srgbClr val="031A50"/>
                </a:solidFill>
              </a:rPr>
              <a:t>.</a:t>
            </a:r>
          </a:p>
          <a:p>
            <a:pPr marL="600075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endParaRPr lang="en-CA" sz="500" kern="1200" dirty="0">
              <a:solidFill>
                <a:srgbClr val="031A50"/>
              </a:solidFill>
            </a:endParaRPr>
          </a:p>
          <a:p>
            <a:pPr marL="600075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lang="en-CA" sz="3400" kern="1200" dirty="0">
                <a:solidFill>
                  <a:srgbClr val="031A50"/>
                </a:solidFill>
              </a:rPr>
              <a:t>University Professor in finance domain, with nearly 20 years of experience in domestic and international academic sector. Visiting professor in several HEIs in Europe and Middle East</a:t>
            </a:r>
            <a:r>
              <a:rPr lang="sr-Latn-RS" sz="3400" kern="1200" dirty="0">
                <a:solidFill>
                  <a:srgbClr val="031A50"/>
                </a:solidFill>
              </a:rPr>
              <a:t>.</a:t>
            </a:r>
          </a:p>
          <a:p>
            <a:pPr marL="600075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endParaRPr lang="en-CA" sz="500" kern="1200" dirty="0">
              <a:solidFill>
                <a:srgbClr val="031A50"/>
              </a:solidFill>
            </a:endParaRPr>
          </a:p>
          <a:p>
            <a:pPr marL="600075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lang="en-CA" sz="3400" kern="1200" dirty="0">
                <a:solidFill>
                  <a:srgbClr val="031A50"/>
                </a:solidFill>
              </a:rPr>
              <a:t>CFA </a:t>
            </a:r>
            <a:r>
              <a:rPr lang="en-CA" sz="3400" kern="1200" dirty="0" err="1">
                <a:solidFill>
                  <a:srgbClr val="031A50"/>
                </a:solidFill>
              </a:rPr>
              <a:t>Charterholder</a:t>
            </a:r>
            <a:r>
              <a:rPr lang="en-CA" sz="3400" kern="1200" dirty="0">
                <a:solidFill>
                  <a:srgbClr val="031A50"/>
                </a:solidFill>
              </a:rPr>
              <a:t> with experience in CFA Program preparatory courses</a:t>
            </a:r>
            <a:r>
              <a:rPr lang="sr-Latn-RS" sz="3400" kern="1200" dirty="0">
                <a:solidFill>
                  <a:srgbClr val="031A50"/>
                </a:solidFill>
              </a:rPr>
              <a:t>.</a:t>
            </a:r>
          </a:p>
          <a:p>
            <a:pPr marL="600075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endParaRPr lang="en-CA" sz="500" kern="1200" dirty="0">
              <a:solidFill>
                <a:srgbClr val="031A50"/>
              </a:solidFill>
            </a:endParaRPr>
          </a:p>
          <a:p>
            <a:pPr marL="600075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lang="en-CA" sz="3400" kern="1200" dirty="0">
                <a:solidFill>
                  <a:srgbClr val="031A50"/>
                </a:solidFill>
              </a:rPr>
              <a:t>Consultant for capital markets development</a:t>
            </a:r>
            <a:r>
              <a:rPr lang="sr-Latn-RS" sz="3400" kern="1200" dirty="0">
                <a:solidFill>
                  <a:srgbClr val="031A50"/>
                </a:solidFill>
              </a:rPr>
              <a:t>.</a:t>
            </a:r>
          </a:p>
          <a:p>
            <a:pPr marL="600075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endParaRPr lang="en-CA" sz="500" kern="1200" dirty="0">
              <a:solidFill>
                <a:srgbClr val="031A50"/>
              </a:solidFill>
            </a:endParaRPr>
          </a:p>
          <a:p>
            <a:pPr marL="600075" indent="-457200" algn="just" defTabSz="91440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lang="en-CA" sz="3400" kern="1200" dirty="0">
                <a:solidFill>
                  <a:srgbClr val="031A50"/>
                </a:solidFill>
              </a:rPr>
              <a:t>Long-standing investor in financial markets and stock exchanges, including options, stocks, and ETFs</a:t>
            </a:r>
            <a:r>
              <a:rPr lang="en-CA" sz="4000" kern="1200" dirty="0">
                <a:solidFill>
                  <a:srgbClr val="031A50"/>
                </a:solidFill>
              </a:rPr>
              <a:t>.</a:t>
            </a:r>
          </a:p>
        </p:txBody>
      </p:sp>
      <p:pic>
        <p:nvPicPr>
          <p:cNvPr id="23" name="Graphic 22" descr="Cheers outline">
            <a:extLst>
              <a:ext uri="{FF2B5EF4-FFF2-40B4-BE49-F238E27FC236}">
                <a16:creationId xmlns:a16="http://schemas.microsoft.com/office/drawing/2014/main" id="{302C8AFB-43B4-705E-A193-4C54009129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14639099" y="141974"/>
            <a:ext cx="1979736" cy="170582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080511-CCC5-F472-110D-07F285AC34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3547" y="4241245"/>
            <a:ext cx="10952923" cy="76459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D0E681-9E2C-2325-B4CC-FFD846530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1E3D2D4-F7D2-CCEB-AD44-38F0D8C9B242}"/>
              </a:ext>
            </a:extLst>
          </p:cNvPr>
          <p:cNvSpPr/>
          <p:nvPr/>
        </p:nvSpPr>
        <p:spPr>
          <a:xfrm>
            <a:off x="0" y="2559845"/>
            <a:ext cx="12964886" cy="11156155"/>
          </a:xfrm>
          <a:prstGeom prst="rect">
            <a:avLst/>
          </a:prstGeom>
          <a:noFill/>
          <a:ln>
            <a:noFill/>
          </a:ln>
          <a:effectLst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Light"/>
            </a:endParaRPr>
          </a:p>
        </p:txBody>
      </p:sp>
      <p:sp>
        <p:nvSpPr>
          <p:cNvPr id="168" name="Tim predavača">
            <a:extLst>
              <a:ext uri="{FF2B5EF4-FFF2-40B4-BE49-F238E27FC236}">
                <a16:creationId xmlns:a16="http://schemas.microsoft.com/office/drawing/2014/main" id="{2BA609CC-BFFE-90CD-7CD7-3A119070B352}"/>
              </a:ext>
            </a:extLst>
          </p:cNvPr>
          <p:cNvSpPr/>
          <p:nvPr/>
        </p:nvSpPr>
        <p:spPr>
          <a:xfrm>
            <a:off x="8058941" y="1454328"/>
            <a:ext cx="9811890" cy="1705823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l">
              <a:defRPr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3400">
                <a:solidFill>
                  <a:srgbClr val="FFFFFF"/>
                </a:solidFill>
              </a:defRPr>
            </a:pPr>
            <a:endParaRPr kumimoji="0" lang="sr-Latn-R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3400">
                <a:solidFill>
                  <a:srgbClr val="FFFFFF"/>
                </a:solidFill>
              </a:defRPr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cs typeface="Helvetica"/>
                <a:sym typeface="Helvetica"/>
              </a:rPr>
              <a:t>Danica Pavlovi</a:t>
            </a:r>
            <a:r>
              <a:rPr kumimoji="0" lang="sr-Latn-RS" sz="4800" b="1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cs typeface="Helvetica"/>
                <a:sym typeface="Helvetica"/>
              </a:rPr>
              <a:t>ć,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cs typeface="Helvetica"/>
                <a:sym typeface="Helvetica"/>
              </a:rPr>
              <a:t>CFA</a:t>
            </a:r>
            <a:r>
              <a:rPr kumimoji="0" lang="sr-Latn-RS" sz="4800" b="1" i="0" u="none" strike="noStrike" kern="120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cs typeface="Helvetica"/>
                <a:sym typeface="Helvetica"/>
              </a:rPr>
              <a:t>, CIPM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31A50"/>
              </a:solidFill>
              <a:effectLst/>
              <a:uLnTx/>
              <a:uFillTx/>
              <a:latin typeface="Calibri" panose="020F0502020204030204"/>
              <a:cs typeface="Helvetica"/>
              <a:sym typeface="Helvetica"/>
            </a:endParaRPr>
          </a:p>
        </p:txBody>
      </p:sp>
      <p:sp>
        <p:nvSpPr>
          <p:cNvPr id="166" name="Dragan Lončar CFA…">
            <a:extLst>
              <a:ext uri="{FF2B5EF4-FFF2-40B4-BE49-F238E27FC236}">
                <a16:creationId xmlns:a16="http://schemas.microsoft.com/office/drawing/2014/main" id="{E1E26371-725E-988D-4552-CCF1C2ED193B}"/>
              </a:ext>
            </a:extLst>
          </p:cNvPr>
          <p:cNvSpPr/>
          <p:nvPr/>
        </p:nvSpPr>
        <p:spPr>
          <a:xfrm>
            <a:off x="854765" y="3812062"/>
            <a:ext cx="11841107" cy="763856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endParaRPr lang="sr-Latn-RS" sz="3400" b="0" i="0" dirty="0">
              <a:solidFill>
                <a:srgbClr val="031A50"/>
              </a:solidFill>
              <a:effectLst/>
              <a:latin typeface="Calibri" panose="020F0502020204030204" pitchFamily="34" charset="0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sr-Latn-RS" sz="3400" b="0" i="0" dirty="0">
              <a:solidFill>
                <a:srgbClr val="031A50"/>
              </a:solidFill>
              <a:effectLst/>
              <a:latin typeface="Calibri" panose="020F0502020204030204" pitchFamily="34" charset="0"/>
            </a:endParaRPr>
          </a:p>
          <a:p>
            <a:pPr marL="342900" lvl="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400" b="0" i="0" dirty="0">
                <a:solidFill>
                  <a:srgbClr val="031A50"/>
                </a:solidFill>
                <a:effectLst/>
                <a:latin typeface="Calibri body"/>
                <a:ea typeface="Calibri bold" panose="020F0702030404030204" pitchFamily="34" charset="0"/>
                <a:cs typeface="Calibri bold" panose="020F0702030404030204" pitchFamily="34" charset="0"/>
              </a:rPr>
              <a:t>Educator at the Belgrade Stock Exchange, responsible for teaching at the </a:t>
            </a:r>
            <a:r>
              <a:rPr lang="en-US" sz="3400" b="0" i="0" dirty="0" err="1">
                <a:solidFill>
                  <a:srgbClr val="031A50"/>
                </a:solidFill>
                <a:effectLst/>
                <a:latin typeface="Calibri body"/>
                <a:ea typeface="Calibri bold" panose="020F0702030404030204" pitchFamily="34" charset="0"/>
                <a:cs typeface="Calibri bold" panose="020F0702030404030204" pitchFamily="34" charset="0"/>
              </a:rPr>
              <a:t>BGDx</a:t>
            </a:r>
            <a:r>
              <a:rPr lang="en-US" sz="3400" b="0" i="0" dirty="0">
                <a:solidFill>
                  <a:srgbClr val="031A50"/>
                </a:solidFill>
                <a:effectLst/>
                <a:latin typeface="Calibri body"/>
                <a:ea typeface="Calibri bold" panose="020F0702030404030204" pitchFamily="34" charset="0"/>
                <a:cs typeface="Calibri bold" panose="020F0702030404030204" pitchFamily="34" charset="0"/>
              </a:rPr>
              <a:t> Bloomberg Finance Lab</a:t>
            </a:r>
            <a:r>
              <a:rPr lang="sr-Latn-RS" sz="3400" dirty="0">
                <a:solidFill>
                  <a:srgbClr val="031A50"/>
                </a:solidFill>
                <a:latin typeface="Calibri body"/>
                <a:ea typeface="Calibri bold" panose="020F0702030404030204" pitchFamily="34" charset="0"/>
                <a:cs typeface="Calibri bold" panose="020F0702030404030204" pitchFamily="34" charset="0"/>
              </a:rPr>
              <a:t>.</a:t>
            </a:r>
            <a:endParaRPr lang="sr-Latn-RS" sz="3400" b="0" i="0" dirty="0">
              <a:solidFill>
                <a:srgbClr val="031A50"/>
              </a:solidFill>
              <a:effectLst/>
              <a:latin typeface="Calibri body"/>
              <a:ea typeface="Calibri bold" panose="020F0702030404030204" pitchFamily="34" charset="0"/>
              <a:cs typeface="Calibri bold" panose="020F0702030404030204" pitchFamily="34" charset="0"/>
            </a:endParaRPr>
          </a:p>
          <a:p>
            <a:pPr marL="342900" lvl="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500" b="0" i="0" dirty="0">
              <a:solidFill>
                <a:srgbClr val="031A50"/>
              </a:solidFill>
              <a:effectLst/>
              <a:latin typeface="Calibri body"/>
              <a:ea typeface="Calibri bold" panose="020F0702030404030204" pitchFamily="34" charset="0"/>
              <a:cs typeface="Calibri bold" panose="020F0702030404030204" pitchFamily="34" charset="0"/>
            </a:endParaRPr>
          </a:p>
          <a:p>
            <a:pPr marL="342900" lvl="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400" b="0" i="0" dirty="0">
                <a:solidFill>
                  <a:srgbClr val="031A50"/>
                </a:solidFill>
                <a:effectLst/>
                <a:latin typeface="Calibri body"/>
                <a:ea typeface="Calibri bold" panose="020F0702030404030204" pitchFamily="34" charset="0"/>
                <a:cs typeface="Calibri bold" panose="020F0702030404030204" pitchFamily="34" charset="0"/>
              </a:rPr>
              <a:t>Freelance consultant and lecturer on finance-related topics</a:t>
            </a:r>
            <a:r>
              <a:rPr lang="sr-Latn-RS" sz="3400" dirty="0">
                <a:solidFill>
                  <a:srgbClr val="031A50"/>
                </a:solidFill>
                <a:latin typeface="Calibri body"/>
                <a:ea typeface="Calibri bold" panose="020F0702030404030204" pitchFamily="34" charset="0"/>
                <a:cs typeface="Calibri bold" panose="020F0702030404030204" pitchFamily="34" charset="0"/>
              </a:rPr>
              <a:t>.</a:t>
            </a:r>
            <a:endParaRPr lang="sr-Latn-RS" sz="3400" b="0" i="0" dirty="0">
              <a:solidFill>
                <a:srgbClr val="031A50"/>
              </a:solidFill>
              <a:effectLst/>
              <a:latin typeface="Calibri body"/>
              <a:ea typeface="Calibri bold" panose="020F0702030404030204" pitchFamily="34" charset="0"/>
              <a:cs typeface="Calibri bold" panose="020F0702030404030204" pitchFamily="34" charset="0"/>
            </a:endParaRPr>
          </a:p>
          <a:p>
            <a:pPr marL="342900" lvl="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500" b="0" i="0" dirty="0">
              <a:solidFill>
                <a:srgbClr val="031A50"/>
              </a:solidFill>
              <a:effectLst/>
              <a:latin typeface="Calibri body"/>
              <a:ea typeface="Calibri bold" panose="020F0702030404030204" pitchFamily="34" charset="0"/>
              <a:cs typeface="Calibri bold" panose="020F0702030404030204" pitchFamily="34" charset="0"/>
            </a:endParaRPr>
          </a:p>
          <a:p>
            <a:pPr marL="342900" lvl="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400" b="0" i="0" dirty="0">
                <a:solidFill>
                  <a:srgbClr val="031A50"/>
                </a:solidFill>
                <a:effectLst/>
                <a:latin typeface="Calibri body"/>
                <a:ea typeface="Calibri bold" panose="020F0702030404030204" pitchFamily="34" charset="0"/>
                <a:cs typeface="Calibri bold" panose="020F0702030404030204" pitchFamily="34" charset="0"/>
              </a:rPr>
              <a:t>Licensed portfolio manager who contributed to the development of Eclectica Capital Asset Management Company</a:t>
            </a:r>
            <a:r>
              <a:rPr lang="sr-Latn-RS" sz="3400" dirty="0">
                <a:solidFill>
                  <a:srgbClr val="031A50"/>
                </a:solidFill>
                <a:latin typeface="Calibri body"/>
                <a:ea typeface="Calibri bold" panose="020F0702030404030204" pitchFamily="34" charset="0"/>
                <a:cs typeface="Calibri bold" panose="020F0702030404030204" pitchFamily="34" charset="0"/>
              </a:rPr>
              <a:t>.</a:t>
            </a:r>
            <a:endParaRPr lang="sr-Latn-RS" sz="3400" b="0" i="0" dirty="0">
              <a:solidFill>
                <a:srgbClr val="031A50"/>
              </a:solidFill>
              <a:effectLst/>
              <a:latin typeface="Calibri body"/>
              <a:ea typeface="Calibri bold" panose="020F0702030404030204" pitchFamily="34" charset="0"/>
              <a:cs typeface="Calibri bold" panose="020F0702030404030204" pitchFamily="34" charset="0"/>
            </a:endParaRPr>
          </a:p>
          <a:p>
            <a:pPr marL="342900" lvl="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500" b="0" i="0" dirty="0">
              <a:solidFill>
                <a:srgbClr val="031A50"/>
              </a:solidFill>
              <a:effectLst/>
              <a:latin typeface="Calibri body"/>
              <a:ea typeface="Calibri bold" panose="020F0702030404030204" pitchFamily="34" charset="0"/>
              <a:cs typeface="Calibri bold" panose="020F0702030404030204" pitchFamily="34" charset="0"/>
            </a:endParaRPr>
          </a:p>
          <a:p>
            <a:pPr marL="342900" lvl="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400" b="0" i="0" dirty="0">
                <a:solidFill>
                  <a:srgbClr val="031A50"/>
                </a:solidFill>
                <a:effectLst/>
                <a:latin typeface="Calibri body"/>
                <a:ea typeface="Calibri bold" panose="020F0702030404030204" pitchFamily="34" charset="0"/>
                <a:cs typeface="Calibri bold" panose="020F0702030404030204" pitchFamily="34" charset="0"/>
              </a:rPr>
              <a:t>Taught finance-related courses at the Belgrade Banking Academy, Union University, and the Faculty of Economics and Business, University of Belgrade</a:t>
            </a:r>
            <a:r>
              <a:rPr lang="sr-Latn-RS" sz="3400" b="0" i="0" dirty="0">
                <a:solidFill>
                  <a:srgbClr val="031A50"/>
                </a:solidFill>
                <a:effectLst/>
                <a:latin typeface="Calibri body"/>
                <a:ea typeface="Calibri bold" panose="020F0702030404030204" pitchFamily="34" charset="0"/>
                <a:cs typeface="Calibri bold" panose="020F0702030404030204" pitchFamily="34" charset="0"/>
              </a:rPr>
              <a:t>.</a:t>
            </a:r>
            <a:endParaRPr lang="en-US" sz="3400" b="0" i="0" dirty="0">
              <a:solidFill>
                <a:srgbClr val="031A50"/>
              </a:solidFill>
              <a:effectLst/>
              <a:latin typeface="Calibri body"/>
              <a:ea typeface="Calibri bold" panose="020F0702030404030204" pitchFamily="34" charset="0"/>
              <a:cs typeface="Calibri bold" panose="020F0702030404030204" pitchFamily="34" charset="0"/>
            </a:endParaRPr>
          </a:p>
          <a:p>
            <a:pPr marL="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3400">
                <a:solidFill>
                  <a:srgbClr val="FFFFFF"/>
                </a:solidFill>
              </a:defRPr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31A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Ligh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E2ED76-576F-86B3-7397-7FDD648C5A45}"/>
              </a:ext>
            </a:extLst>
          </p:cNvPr>
          <p:cNvSpPr/>
          <p:nvPr/>
        </p:nvSpPr>
        <p:spPr>
          <a:xfrm>
            <a:off x="0" y="0"/>
            <a:ext cx="24384000" cy="2029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0" i="0" u="none" strike="noStrike" kern="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9990EE-A861-2695-CC26-FFBA59A6BE1B}"/>
              </a:ext>
            </a:extLst>
          </p:cNvPr>
          <p:cNvSpPr txBox="1"/>
          <p:nvPr/>
        </p:nvSpPr>
        <p:spPr>
          <a:xfrm>
            <a:off x="-266642" y="420064"/>
            <a:ext cx="24687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Light"/>
              </a:rPr>
              <a:t>OUR TEAM</a:t>
            </a:r>
          </a:p>
        </p:txBody>
      </p:sp>
      <p:pic>
        <p:nvPicPr>
          <p:cNvPr id="23" name="Graphic 22" descr="Cheers outline">
            <a:extLst>
              <a:ext uri="{FF2B5EF4-FFF2-40B4-BE49-F238E27FC236}">
                <a16:creationId xmlns:a16="http://schemas.microsoft.com/office/drawing/2014/main" id="{BC8839EB-19F3-6751-A803-0B8BFC4AB3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14639099" y="141974"/>
            <a:ext cx="1979736" cy="17058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E5B830-594D-77EE-88A6-C342A868C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9264" y="3877695"/>
            <a:ext cx="11025136" cy="838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5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">
              <a:schemeClr val="accent1">
                <a:lumMod val="5000"/>
                <a:lumOff val="95000"/>
                <a:alpha val="89000"/>
              </a:schemeClr>
            </a:gs>
            <a:gs pos="98000">
              <a:schemeClr val="accent1">
                <a:lumMod val="20000"/>
                <a:lumOff val="80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25">
            <a:extLst>
              <a:ext uri="{FF2B5EF4-FFF2-40B4-BE49-F238E27FC236}">
                <a16:creationId xmlns:a16="http://schemas.microsoft.com/office/drawing/2014/main" id="{2ABE1108-6423-4E53-85A1-817683043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24377904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building, outdoor&#10;&#10;Description automatically generated">
            <a:extLst>
              <a:ext uri="{FF2B5EF4-FFF2-40B4-BE49-F238E27FC236}">
                <a16:creationId xmlns:a16="http://schemas.microsoft.com/office/drawing/2014/main" id="{55AF4B32-68B0-3EA9-AFC1-7B5C99C57A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02" r="2" b="6877"/>
          <a:stretch/>
        </p:blipFill>
        <p:spPr>
          <a:xfrm>
            <a:off x="20" y="2"/>
            <a:ext cx="8563704" cy="43996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204DA9-D505-97AD-4263-BB9D68AAF858}"/>
              </a:ext>
            </a:extLst>
          </p:cNvPr>
          <p:cNvSpPr txBox="1"/>
          <p:nvPr/>
        </p:nvSpPr>
        <p:spPr>
          <a:xfrm>
            <a:off x="9949874" y="12157058"/>
            <a:ext cx="13950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dirty="0">
                <a:solidFill>
                  <a:srgbClr val="031A50"/>
                </a:solidFill>
              </a:rPr>
              <a:t>*</a:t>
            </a:r>
            <a:r>
              <a:rPr lang="en-US" sz="4000" dirty="0"/>
              <a:t> </a:t>
            </a:r>
            <a:r>
              <a:rPr lang="en-US" sz="4000" b="1" dirty="0">
                <a:solidFill>
                  <a:srgbClr val="031A50"/>
                </a:solidFill>
              </a:rPr>
              <a:t>Tuesdays and Thursdays, 6:00 PM – 8:30 PM</a:t>
            </a:r>
            <a:endParaRPr lang="en-CA" sz="4000" b="1" dirty="0">
              <a:solidFill>
                <a:srgbClr val="031A5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D44FEA-9FCD-9945-BF4C-734F8DFCD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99622"/>
            <a:ext cx="8563724" cy="47748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089A8F-B6AE-5523-4CC0-5D1168208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725" y="0"/>
            <a:ext cx="15820275" cy="118673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7BA75A-865F-ADFF-4933-E7FAE5C62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" y="9174423"/>
            <a:ext cx="8563728" cy="439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4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8" y="0"/>
            <a:ext cx="24377904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Light"/>
            </a:endParaRPr>
          </a:p>
        </p:txBody>
      </p:sp>
      <p:pic>
        <p:nvPicPr>
          <p:cNvPr id="3" name="Picture 2" descr="Person celebrating in building">
            <a:extLst>
              <a:ext uri="{FF2B5EF4-FFF2-40B4-BE49-F238E27FC236}">
                <a16:creationId xmlns:a16="http://schemas.microsoft.com/office/drawing/2014/main" id="{E12334FB-D40C-2D60-E401-61478704DB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/>
          <a:stretch/>
        </p:blipFill>
        <p:spPr>
          <a:xfrm>
            <a:off x="5038618" y="10"/>
            <a:ext cx="19339284" cy="13715990"/>
          </a:xfrm>
          <a:prstGeom prst="rect">
            <a:avLst/>
          </a:prstGeom>
        </p:spPr>
      </p:pic>
      <p:sp>
        <p:nvSpPr>
          <p:cNvPr id="137" name="Rectangle 14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4780526" cy="13716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Light"/>
            </a:endParaRPr>
          </a:p>
        </p:txBody>
      </p:sp>
      <p:sp>
        <p:nvSpPr>
          <p:cNvPr id="134" name="Šta nudimo?…"/>
          <p:cNvSpPr/>
          <p:nvPr/>
        </p:nvSpPr>
        <p:spPr>
          <a:xfrm>
            <a:off x="1689652" y="497284"/>
            <a:ext cx="11836702" cy="1272143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marL="403225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34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srgbClr val="031A50"/>
              </a:solidFill>
              <a:effectLst/>
              <a:uLnTx/>
              <a:uFill>
                <a:solidFill>
                  <a:srgbClr val="000000"/>
                </a:solidFill>
              </a:uFill>
              <a:latin typeface="Helvetica"/>
              <a:cs typeface="Helvetica"/>
              <a:sym typeface="Helvetica"/>
            </a:endParaRPr>
          </a:p>
          <a:p>
            <a:pPr marR="0" lvl="2" indent="0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3200"/>
            </a:pPr>
            <a:r>
              <a:rPr kumimoji="0" lang="en-CA" sz="4800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PREP COURSE TOTAL PRICE</a:t>
            </a:r>
            <a:r>
              <a:rPr kumimoji="0" lang="en-CA" sz="4800" b="1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: </a:t>
            </a:r>
            <a:r>
              <a:rPr lang="sr-Latn-RS" sz="4800" b="1" kern="1200" dirty="0">
                <a:solidFill>
                  <a:srgbClr val="031A50"/>
                </a:solidFill>
              </a:rPr>
              <a:t>98</a:t>
            </a:r>
            <a:r>
              <a:rPr lang="en-CA" sz="4800" b="1" kern="1200" dirty="0">
                <a:solidFill>
                  <a:srgbClr val="031A50"/>
                </a:solidFill>
              </a:rPr>
              <a:t>0</a:t>
            </a:r>
            <a:r>
              <a:rPr kumimoji="0" lang="en-CA" sz="4800" b="1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 EUR</a:t>
            </a:r>
          </a:p>
          <a:p>
            <a:pPr marR="0" lvl="2" indent="0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3200"/>
            </a:pPr>
            <a:endParaRPr kumimoji="0" lang="en-CA" sz="4400" i="0" u="none" strike="noStrike" kern="1200" cap="none" spc="0" normalizeH="0" baseline="0" dirty="0">
              <a:ln>
                <a:noFill/>
              </a:ln>
              <a:solidFill>
                <a:srgbClr val="031A50"/>
              </a:solidFill>
              <a:effectLst/>
              <a:uLnTx/>
              <a:uFillTx/>
              <a:sym typeface="Helvetica Light"/>
            </a:endParaRPr>
          </a:p>
          <a:p>
            <a:pPr marR="0" lvl="2" indent="0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3200"/>
            </a:pPr>
            <a:r>
              <a:rPr kumimoji="0" lang="en-CA" sz="4400" b="1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TWO installments provided:</a:t>
            </a:r>
          </a:p>
          <a:p>
            <a:pPr marL="635000" marR="0" lvl="2" indent="-366713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 sz="3200"/>
            </a:pPr>
            <a:r>
              <a:rPr kumimoji="0" lang="en-CA" sz="4400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50% - Registration date</a:t>
            </a:r>
          </a:p>
          <a:p>
            <a:pPr marL="635000" marR="0" lvl="2" indent="-366713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 sz="3200"/>
            </a:pPr>
            <a:r>
              <a:rPr lang="en-CA" sz="4400" kern="1200" dirty="0">
                <a:solidFill>
                  <a:srgbClr val="031A50"/>
                </a:solidFill>
              </a:rPr>
              <a:t>50</a:t>
            </a:r>
            <a:r>
              <a:rPr kumimoji="0" lang="en-CA" sz="4400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% - </a:t>
            </a:r>
            <a:r>
              <a:rPr lang="en-CA" sz="4400" kern="1200" dirty="0">
                <a:solidFill>
                  <a:srgbClr val="031A50"/>
                </a:solidFill>
              </a:rPr>
              <a:t>One month after registration</a:t>
            </a:r>
            <a:endParaRPr kumimoji="0" lang="en-CA" sz="4400" i="0" u="none" strike="noStrike" kern="1200" cap="none" spc="0" normalizeH="0" baseline="0" dirty="0">
              <a:ln>
                <a:noFill/>
              </a:ln>
              <a:solidFill>
                <a:srgbClr val="031A50"/>
              </a:solidFill>
              <a:effectLst/>
              <a:uLnTx/>
              <a:uFillTx/>
              <a:sym typeface="Helvetica Light"/>
            </a:endParaRPr>
          </a:p>
          <a:p>
            <a:pPr marL="268287" marR="0" lvl="2" indent="0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defRPr sz="3200"/>
            </a:pPr>
            <a:endParaRPr lang="en-CA" sz="4400" kern="1200" dirty="0">
              <a:solidFill>
                <a:srgbClr val="031A50"/>
              </a:solidFill>
            </a:endParaRPr>
          </a:p>
          <a:p>
            <a:pPr marR="0" lvl="2" indent="0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3200"/>
            </a:pPr>
            <a:r>
              <a:rPr kumimoji="0" lang="sr-Latn-RS" sz="4400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Info Session</a:t>
            </a:r>
            <a:r>
              <a:rPr kumimoji="0" lang="en-CA" sz="4400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: </a:t>
            </a:r>
            <a:r>
              <a:rPr kumimoji="0" lang="sr-Latn-RS" sz="4400" b="1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12</a:t>
            </a:r>
            <a:r>
              <a:rPr kumimoji="0" lang="en-CA" sz="4400" b="1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.10.2026.</a:t>
            </a:r>
            <a:r>
              <a:rPr kumimoji="0" lang="sr-Latn-RS" sz="4400" b="1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 at 6 PM</a:t>
            </a:r>
            <a:endParaRPr kumimoji="0" lang="en-CA" sz="4400" b="1" i="0" u="none" strike="noStrike" kern="1200" cap="none" spc="0" normalizeH="0" baseline="0" dirty="0">
              <a:ln>
                <a:noFill/>
              </a:ln>
              <a:solidFill>
                <a:srgbClr val="031A50"/>
              </a:solidFill>
              <a:effectLst/>
              <a:uLnTx/>
              <a:uFillTx/>
              <a:sym typeface="Helvetica Light"/>
            </a:endParaRPr>
          </a:p>
          <a:p>
            <a:pPr marR="0" lvl="2" indent="0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3200"/>
            </a:pPr>
            <a:endParaRPr lang="en-CA" sz="4400" b="1" kern="1200" dirty="0">
              <a:solidFill>
                <a:srgbClr val="031A50"/>
              </a:solidFill>
            </a:endParaRPr>
          </a:p>
          <a:p>
            <a:pPr marR="0" lvl="2" indent="0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3200"/>
            </a:pPr>
            <a:r>
              <a:rPr kumimoji="0" lang="en-CA" sz="4400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Course start date: </a:t>
            </a:r>
            <a:r>
              <a:rPr kumimoji="0" lang="en-CA" sz="4400" b="1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27.10.2026.</a:t>
            </a:r>
          </a:p>
          <a:p>
            <a:pPr marR="0" lvl="2" indent="0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3200"/>
            </a:pPr>
            <a:r>
              <a:rPr kumimoji="0" lang="en-CA" sz="4400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Course end date: </a:t>
            </a:r>
            <a:r>
              <a:rPr kumimoji="0" lang="en-CA" sz="4400" b="1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25.04.2027.</a:t>
            </a:r>
          </a:p>
          <a:p>
            <a:pPr marR="0" lvl="2" indent="0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3200"/>
            </a:pPr>
            <a:endParaRPr kumimoji="0" lang="en-CA" sz="4400" i="0" u="none" strike="noStrike" kern="1200" cap="none" spc="0" normalizeH="0" baseline="0" dirty="0">
              <a:ln>
                <a:noFill/>
              </a:ln>
              <a:solidFill>
                <a:srgbClr val="031A50"/>
              </a:solidFill>
              <a:effectLst/>
              <a:uLnTx/>
              <a:uFillTx/>
              <a:sym typeface="Helvetica Light"/>
            </a:endParaRPr>
          </a:p>
          <a:p>
            <a:pPr marR="0" lvl="2" indent="0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3200"/>
            </a:pPr>
            <a:r>
              <a:rPr kumimoji="0" lang="en-CA" sz="4400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Tuesday</a:t>
            </a:r>
            <a:r>
              <a:rPr kumimoji="0" lang="sr-Latn-RS" sz="4400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s</a:t>
            </a:r>
            <a:r>
              <a:rPr kumimoji="0" lang="en-CA" sz="4400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 &amp; Thursday</a:t>
            </a:r>
            <a:r>
              <a:rPr kumimoji="0" lang="sr-Latn-RS" sz="4400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s</a:t>
            </a:r>
            <a:r>
              <a:rPr kumimoji="0" lang="en-CA" sz="4400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  6 </a:t>
            </a:r>
            <a:r>
              <a:rPr lang="en-CA" sz="4400" kern="1200" dirty="0">
                <a:solidFill>
                  <a:srgbClr val="031A50"/>
                </a:solidFill>
              </a:rPr>
              <a:t>P</a:t>
            </a:r>
            <a:r>
              <a:rPr kumimoji="0" lang="en-CA" sz="4400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M – </a:t>
            </a:r>
            <a:r>
              <a:rPr lang="en-CA" sz="4400" kern="1200" dirty="0">
                <a:solidFill>
                  <a:srgbClr val="031A50"/>
                </a:solidFill>
              </a:rPr>
              <a:t>8</a:t>
            </a:r>
            <a:r>
              <a:rPr kumimoji="0" lang="en-CA" sz="4400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:30 PM, </a:t>
            </a:r>
          </a:p>
          <a:p>
            <a:pPr marR="0" lvl="2" indent="0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3200"/>
            </a:pPr>
            <a:r>
              <a:rPr kumimoji="0" lang="en-CA" sz="4400" b="1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Belgrade Stock Exchange</a:t>
            </a:r>
            <a:r>
              <a:rPr kumimoji="0" lang="en-CA" sz="4400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, </a:t>
            </a:r>
          </a:p>
          <a:p>
            <a:pPr marR="0" lvl="2" indent="0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3200"/>
            </a:pPr>
            <a:r>
              <a:rPr kumimoji="0" lang="en-CA" sz="4400" b="1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Zorana </a:t>
            </a:r>
            <a:r>
              <a:rPr kumimoji="0" lang="en-CA" sz="4400" b="1" i="0" u="none" strike="noStrike" kern="1200" cap="none" spc="0" normalizeH="0" baseline="0" dirty="0" err="1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Žunkovića</a:t>
            </a:r>
            <a:r>
              <a:rPr kumimoji="0" lang="en-CA" sz="4400" b="1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Tx/>
                <a:sym typeface="Helvetica Light"/>
              </a:rPr>
              <a:t> 5, Building A1</a:t>
            </a:r>
          </a:p>
          <a:p>
            <a:pPr marR="0" lvl="2" indent="0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3200"/>
            </a:pPr>
            <a:r>
              <a:rPr kumimoji="0" lang="en-CA" sz="4400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(Live online sessions will be possible)</a:t>
            </a:r>
          </a:p>
          <a:p>
            <a:pPr marR="0" lvl="2" indent="0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3200"/>
            </a:pPr>
            <a:endParaRPr lang="en-CA" sz="4400" kern="1200" dirty="0">
              <a:solidFill>
                <a:srgbClr val="031A50"/>
              </a:solidFill>
              <a:uFill>
                <a:solidFill>
                  <a:srgbClr val="000000"/>
                </a:solidFill>
              </a:uFill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  <a:p>
            <a:pPr marR="0" lvl="2" indent="0" algn="l" defTabSz="91440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3200"/>
            </a:pPr>
            <a:r>
              <a:rPr kumimoji="0" lang="en-CA" sz="4400" b="1" i="0" u="none" strike="noStrike" kern="1200" cap="none" spc="0" normalizeH="0" baseline="0" dirty="0">
                <a:ln>
                  <a:noFill/>
                </a:ln>
                <a:solidFill>
                  <a:srgbClr val="031A5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Book your place on time!</a:t>
            </a:r>
          </a:p>
          <a:p>
            <a:pPr marL="403225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34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CA" sz="4000" i="0" u="none" strike="noStrike" kern="1200" cap="none" spc="0" normalizeH="0" baseline="0" dirty="0">
              <a:ln>
                <a:noFill/>
              </a:ln>
              <a:solidFill>
                <a:srgbClr val="031A50"/>
              </a:solidFill>
              <a:effectLst/>
              <a:uLnTx/>
              <a:uFill>
                <a:solidFill>
                  <a:srgbClr val="000000"/>
                </a:solidFill>
              </a:uFill>
              <a:latin typeface="Helvetica"/>
              <a:cs typeface="Helvetica"/>
              <a:sym typeface="Helvetica"/>
            </a:endParaRPr>
          </a:p>
          <a:p>
            <a:pPr marL="403225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34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srgbClr val="031A50"/>
              </a:solidFill>
              <a:effectLst/>
              <a:uLnTx/>
              <a:uFill>
                <a:solidFill>
                  <a:srgbClr val="000000"/>
                </a:solidFill>
              </a:uFill>
              <a:latin typeface="Helvetica"/>
              <a:cs typeface="Helvetica"/>
              <a:sym typeface="Helvetica"/>
            </a:endParaRPr>
          </a:p>
          <a:p>
            <a:pPr marL="403225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34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srgbClr val="031A50"/>
              </a:solidFill>
              <a:effectLst/>
              <a:uLnTx/>
              <a:uFill>
                <a:solidFill>
                  <a:srgbClr val="000000"/>
                </a:solidFill>
              </a:uFill>
              <a:latin typeface="Helvetica"/>
              <a:cs typeface="Helvetica"/>
              <a:sym typeface="Helvetica"/>
            </a:endParaRPr>
          </a:p>
          <a:p>
            <a:pPr marL="403225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34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srgbClr val="031A50"/>
              </a:solidFill>
              <a:effectLst/>
              <a:uLnTx/>
              <a:uFill>
                <a:solidFill>
                  <a:srgbClr val="000000"/>
                </a:solidFill>
              </a:uFill>
              <a:latin typeface="Helvetica"/>
              <a:cs typeface="Helvetica"/>
              <a:sym typeface="Helvetica"/>
            </a:endParaRPr>
          </a:p>
          <a:p>
            <a:pPr marL="403225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34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srgbClr val="031A50"/>
              </a:solidFill>
              <a:effectLst/>
              <a:uLnTx/>
              <a:uFill>
                <a:solidFill>
                  <a:srgbClr val="000000"/>
                </a:solidFill>
              </a:uFill>
              <a:latin typeface="Helvetic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93901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o be prepared is half the victory.…"/>
          <p:cNvSpPr/>
          <p:nvPr/>
        </p:nvSpPr>
        <p:spPr>
          <a:xfrm>
            <a:off x="443554" y="4836263"/>
            <a:ext cx="10353399" cy="3888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defTabSz="457200">
              <a:defRPr sz="34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 sz="4400" i="1" dirty="0">
                <a:solidFill>
                  <a:srgbClr val="031A50"/>
                </a:solidFill>
                <a:latin typeface="Helvetica"/>
                <a:cs typeface="Helvetica"/>
              </a:rPr>
              <a:t>“The size of your success is measured by the strength of your desire; the size of your dream; and how you handle disappointment along the way”</a:t>
            </a:r>
            <a:endParaRPr lang="en-US" sz="4400" b="1" i="1" dirty="0">
              <a:solidFill>
                <a:srgbClr val="031A50"/>
              </a:solidFill>
              <a:latin typeface="Helvetica"/>
              <a:cs typeface="Helvetica"/>
            </a:endParaRPr>
          </a:p>
          <a:p>
            <a:pPr defTabSz="457200">
              <a:defRPr sz="34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en-US" sz="3600" b="1" i="1" dirty="0">
              <a:solidFill>
                <a:srgbClr val="031A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/>
              <a:cs typeface="Helvetica"/>
            </a:endParaRPr>
          </a:p>
          <a:p>
            <a:pPr defTabSz="457200">
              <a:defRPr sz="34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>
                <a:solidFill>
                  <a:srgbClr val="031A50"/>
                </a:solidFill>
              </a:rPr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7EBC71-AB08-1B0F-9D5E-E13A3957B923}"/>
              </a:ext>
            </a:extLst>
          </p:cNvPr>
          <p:cNvSpPr txBox="1"/>
          <p:nvPr/>
        </p:nvSpPr>
        <p:spPr>
          <a:xfrm>
            <a:off x="-1" y="12331006"/>
            <a:ext cx="24747415" cy="1384995"/>
          </a:xfrm>
          <a:prstGeom prst="rect">
            <a:avLst/>
          </a:prstGeom>
          <a:solidFill>
            <a:schemeClr val="bg2">
              <a:alpha val="61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2800" b="0" i="1" dirty="0">
                <a:solidFill>
                  <a:srgbClr val="031A50"/>
                </a:solidFill>
                <a:effectLst/>
                <a:latin typeface="open sans" panose="020B0606030504020204" pitchFamily="34" charset="0"/>
              </a:rPr>
              <a:t>Investometrix follows CFA Institute Prep Provider Guidelines. The material is developed to complement the C</a:t>
            </a:r>
            <a:r>
              <a:rPr lang="sr-Latn-RS" sz="2800" b="0" i="1" dirty="0">
                <a:solidFill>
                  <a:srgbClr val="031A50"/>
                </a:solidFill>
                <a:effectLst/>
                <a:latin typeface="open sans" panose="020B0606030504020204" pitchFamily="34" charset="0"/>
              </a:rPr>
              <a:t>FA</a:t>
            </a:r>
            <a:r>
              <a:rPr lang="en-US" sz="2800" b="0" i="1" baseline="30000" dirty="0">
                <a:solidFill>
                  <a:srgbClr val="031A50"/>
                </a:solidFill>
                <a:effectLst/>
                <a:latin typeface="inherit"/>
              </a:rPr>
              <a:t>® </a:t>
            </a:r>
            <a:r>
              <a:rPr lang="en-US" sz="2800" b="0" i="1" dirty="0">
                <a:solidFill>
                  <a:srgbClr val="031A50"/>
                </a:solidFill>
                <a:effectLst/>
                <a:latin typeface="open sans" panose="020B0606030504020204" pitchFamily="34" charset="0"/>
              </a:rPr>
              <a:t>Program curriculum and to facilitate the learning process. It is not to be used as a substitute for study of the core curriculum. CFA Institute does not endorse, promote, or warrant the accuracy or quality of the products or services offered by Investometrix. CFA</a:t>
            </a:r>
            <a:r>
              <a:rPr lang="en-US" sz="2800" b="0" i="1" baseline="30000" dirty="0">
                <a:solidFill>
                  <a:srgbClr val="031A50"/>
                </a:solidFill>
                <a:effectLst/>
                <a:latin typeface="inherit"/>
              </a:rPr>
              <a:t>®</a:t>
            </a:r>
            <a:r>
              <a:rPr lang="en-US" sz="2800" b="0" i="1" dirty="0">
                <a:solidFill>
                  <a:srgbClr val="031A50"/>
                </a:solidFill>
                <a:effectLst/>
                <a:latin typeface="open sans" panose="020B0606030504020204" pitchFamily="34" charset="0"/>
              </a:rPr>
              <a:t>, CIPM</a:t>
            </a:r>
            <a:r>
              <a:rPr lang="en-US" sz="2800" b="0" i="1" baseline="30000" dirty="0">
                <a:solidFill>
                  <a:srgbClr val="031A50"/>
                </a:solidFill>
                <a:effectLst/>
                <a:latin typeface="open sans" panose="020B0606030504020204" pitchFamily="34" charset="0"/>
              </a:rPr>
              <a:t>® </a:t>
            </a:r>
            <a:r>
              <a:rPr lang="en-US" sz="2800" b="0" i="1" dirty="0">
                <a:solidFill>
                  <a:srgbClr val="031A50"/>
                </a:solidFill>
                <a:effectLst/>
                <a:latin typeface="open sans" panose="020B0606030504020204" pitchFamily="34" charset="0"/>
              </a:rPr>
              <a:t>and GIPS</a:t>
            </a:r>
            <a:r>
              <a:rPr lang="en-US" sz="2800" b="0" i="1" baseline="30000" dirty="0">
                <a:solidFill>
                  <a:srgbClr val="031A50"/>
                </a:solidFill>
                <a:effectLst/>
                <a:latin typeface="inherit"/>
              </a:rPr>
              <a:t>® </a:t>
            </a:r>
            <a:r>
              <a:rPr lang="en-US" sz="2800" b="0" i="1" dirty="0">
                <a:solidFill>
                  <a:srgbClr val="031A50"/>
                </a:solidFill>
                <a:effectLst/>
                <a:latin typeface="open sans" panose="020B0606030504020204" pitchFamily="34" charset="0"/>
              </a:rPr>
              <a:t>are trademarks owned by CFA Institute.</a:t>
            </a:r>
            <a:endParaRPr lang="en-CA" sz="2800" i="1" dirty="0">
              <a:solidFill>
                <a:srgbClr val="031A5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95399D-303B-6E48-860A-6F8CD4F71117}"/>
              </a:ext>
            </a:extLst>
          </p:cNvPr>
          <p:cNvSpPr txBox="1"/>
          <p:nvPr/>
        </p:nvSpPr>
        <p:spPr>
          <a:xfrm>
            <a:off x="20735635" y="18135600"/>
            <a:ext cx="18473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A city skyline with a skyscraper in the background&#10;&#10;AI-generated content may be incorrect.">
            <a:extLst>
              <a:ext uri="{FF2B5EF4-FFF2-40B4-BE49-F238E27FC236}">
                <a16:creationId xmlns:a16="http://schemas.microsoft.com/office/drawing/2014/main" id="{1F997909-943E-B981-DFF2-B0E8F650F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7248" y="-16029"/>
            <a:ext cx="13006752" cy="1234703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8362</TotalTime>
  <Words>984</Words>
  <Application>Microsoft Office PowerPoint</Application>
  <PresentationFormat>Custom</PresentationFormat>
  <Paragraphs>134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Arial</vt:lpstr>
      <vt:lpstr>Calibri</vt:lpstr>
      <vt:lpstr>Calibri (Body)</vt:lpstr>
      <vt:lpstr>Calibri body</vt:lpstr>
      <vt:lpstr>Calibri Light</vt:lpstr>
      <vt:lpstr>Cambria Math</vt:lpstr>
      <vt:lpstr>Helvetica</vt:lpstr>
      <vt:lpstr>Helvetica Light</vt:lpstr>
      <vt:lpstr>Helvetica Neue</vt:lpstr>
      <vt:lpstr>inherit</vt:lpstr>
      <vt:lpstr>open sans</vt:lpstr>
      <vt:lpstr>Office Theme</vt:lpstr>
      <vt:lpstr>PowerPoint Presentation</vt:lpstr>
      <vt:lpstr>  WHAT IS CFA®?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Ivana Ivanis</dc:creator>
  <cp:lastModifiedBy>Maja Tintor</cp:lastModifiedBy>
  <cp:revision>121</cp:revision>
  <cp:lastPrinted>2022-10-26T09:47:49Z</cp:lastPrinted>
  <dcterms:modified xsi:type="dcterms:W3CDTF">2026-10-27T11:26:26Z</dcterms:modified>
</cp:coreProperties>
</file>